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53"/>
  </p:notesMasterIdLst>
  <p:sldIdLst>
    <p:sldId id="286" r:id="rId2"/>
    <p:sldId id="259" r:id="rId3"/>
    <p:sldId id="266" r:id="rId4"/>
    <p:sldId id="360" r:id="rId5"/>
    <p:sldId id="267" r:id="rId6"/>
    <p:sldId id="265" r:id="rId7"/>
    <p:sldId id="273" r:id="rId8"/>
    <p:sldId id="257" r:id="rId9"/>
    <p:sldId id="363" r:id="rId10"/>
    <p:sldId id="268" r:id="rId11"/>
    <p:sldId id="295" r:id="rId12"/>
    <p:sldId id="275" r:id="rId13"/>
    <p:sldId id="272" r:id="rId14"/>
    <p:sldId id="279" r:id="rId15"/>
    <p:sldId id="271" r:id="rId16"/>
    <p:sldId id="276" r:id="rId17"/>
    <p:sldId id="316" r:id="rId18"/>
    <p:sldId id="278" r:id="rId19"/>
    <p:sldId id="290" r:id="rId20"/>
    <p:sldId id="289" r:id="rId21"/>
    <p:sldId id="288" r:id="rId22"/>
    <p:sldId id="280" r:id="rId23"/>
    <p:sldId id="308" r:id="rId24"/>
    <p:sldId id="332" r:id="rId25"/>
    <p:sldId id="364" r:id="rId26"/>
    <p:sldId id="292" r:id="rId27"/>
    <p:sldId id="361" r:id="rId28"/>
    <p:sldId id="264" r:id="rId29"/>
    <p:sldId id="287" r:id="rId30"/>
    <p:sldId id="301" r:id="rId31"/>
    <p:sldId id="365" r:id="rId32"/>
    <p:sldId id="348" r:id="rId33"/>
    <p:sldId id="339" r:id="rId34"/>
    <p:sldId id="366" r:id="rId35"/>
    <p:sldId id="368" r:id="rId36"/>
    <p:sldId id="370" r:id="rId37"/>
    <p:sldId id="371" r:id="rId38"/>
    <p:sldId id="388" r:id="rId39"/>
    <p:sldId id="372" r:id="rId40"/>
    <p:sldId id="373" r:id="rId41"/>
    <p:sldId id="374" r:id="rId42"/>
    <p:sldId id="375" r:id="rId43"/>
    <p:sldId id="378" r:id="rId44"/>
    <p:sldId id="379" r:id="rId45"/>
    <p:sldId id="380" r:id="rId46"/>
    <p:sldId id="381" r:id="rId47"/>
    <p:sldId id="382" r:id="rId48"/>
    <p:sldId id="384" r:id="rId49"/>
    <p:sldId id="386" r:id="rId50"/>
    <p:sldId id="385" r:id="rId51"/>
    <p:sldId id="387" r:id="rId52"/>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35" autoAdjust="0"/>
    <p:restoredTop sz="94434" autoAdjust="0"/>
  </p:normalViewPr>
  <p:slideViewPr>
    <p:cSldViewPr>
      <p:cViewPr varScale="1">
        <p:scale>
          <a:sx n="118" d="100"/>
          <a:sy n="118" d="100"/>
        </p:scale>
        <p:origin x="1386" y="96"/>
      </p:cViewPr>
      <p:guideLst>
        <p:guide orient="horz" pos="2160"/>
        <p:guide pos="2880"/>
      </p:guideLst>
    </p:cSldViewPr>
  </p:slideViewPr>
  <p:outlineViewPr>
    <p:cViewPr>
      <p:scale>
        <a:sx n="33" d="100"/>
        <a:sy n="33" d="100"/>
      </p:scale>
      <p:origin x="0" y="-5382"/>
    </p:cViewPr>
  </p:outlineViewPr>
  <p:notesTextViewPr>
    <p:cViewPr>
      <p:scale>
        <a:sx n="110" d="100"/>
        <a:sy n="110" d="100"/>
      </p:scale>
      <p:origin x="0" y="0"/>
    </p:cViewPr>
  </p:notesTextViewPr>
  <p:sorterViewPr>
    <p:cViewPr>
      <p:scale>
        <a:sx n="66" d="100"/>
        <a:sy n="66" d="100"/>
      </p:scale>
      <p:origin x="0" y="-1104"/>
    </p:cViewPr>
  </p:sorterViewPr>
  <p:notesViewPr>
    <p:cSldViewPr>
      <p:cViewPr varScale="1">
        <p:scale>
          <a:sx n="88" d="100"/>
          <a:sy n="88" d="100"/>
        </p:scale>
        <p:origin x="3822"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649784-32CA-4CEB-91F3-7F5C292E754D}" type="datetimeFigureOut">
              <a:rPr lang="de-DE" smtClean="0"/>
              <a:pPr/>
              <a:t>26.04.2020</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038D34-14EC-4013-AA3F-7221B89168BC}" type="slidenum">
              <a:rPr lang="de-DE" smtClean="0"/>
              <a:pPr/>
              <a:t>‹Nr.›</a:t>
            </a:fld>
            <a:endParaRPr lang="de-DE"/>
          </a:p>
        </p:txBody>
      </p:sp>
    </p:spTree>
    <p:extLst>
      <p:ext uri="{BB962C8B-B14F-4D97-AF65-F5344CB8AC3E}">
        <p14:creationId xmlns:p14="http://schemas.microsoft.com/office/powerpoint/2010/main" val="79529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smtClean="0"/>
              <a:t>Bericht </a:t>
            </a:r>
            <a:r>
              <a:rPr lang="de-DE" b="1" dirty="0" err="1" smtClean="0"/>
              <a:t>Diabetesde</a:t>
            </a:r>
            <a:r>
              <a:rPr lang="de-DE" b="1" baseline="0" dirty="0" smtClean="0"/>
              <a:t> und Neue Post  „Kein Cortison ohne Blutzuckertest“</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1</a:t>
            </a:fld>
            <a:endParaRPr lang="de-DE"/>
          </a:p>
        </p:txBody>
      </p:sp>
    </p:spTree>
    <p:extLst>
      <p:ext uri="{BB962C8B-B14F-4D97-AF65-F5344CB8AC3E}">
        <p14:creationId xmlns:p14="http://schemas.microsoft.com/office/powerpoint/2010/main" val="254310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smtClean="0"/>
              <a:t>Gründung SHG </a:t>
            </a:r>
            <a:r>
              <a:rPr lang="de-DE" b="1" dirty="0" err="1" smtClean="0"/>
              <a:t>Diabeteens</a:t>
            </a:r>
            <a:r>
              <a:rPr lang="de-DE" b="1" dirty="0" smtClean="0"/>
              <a:t>..</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10</a:t>
            </a:fld>
            <a:endParaRPr lang="de-DE"/>
          </a:p>
        </p:txBody>
      </p:sp>
    </p:spTree>
    <p:extLst>
      <p:ext uri="{BB962C8B-B14F-4D97-AF65-F5344CB8AC3E}">
        <p14:creationId xmlns:p14="http://schemas.microsoft.com/office/powerpoint/2010/main" val="3345858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smtClean="0"/>
              <a:t>Treffen </a:t>
            </a:r>
            <a:r>
              <a:rPr lang="de-DE" dirty="0" err="1" smtClean="0"/>
              <a:t>Diabeteens</a:t>
            </a:r>
            <a:r>
              <a:rPr lang="de-DE" dirty="0" smtClean="0"/>
              <a:t>, Kanu tour und </a:t>
            </a:r>
            <a:r>
              <a:rPr lang="de-DE" dirty="0" err="1" smtClean="0"/>
              <a:t>Pättgestour</a:t>
            </a:r>
            <a:r>
              <a:rPr lang="de-DE" dirty="0" smtClean="0"/>
              <a:t> mit</a:t>
            </a:r>
            <a:r>
              <a:rPr lang="de-DE" baseline="0" dirty="0" smtClean="0"/>
              <a:t> Elke..</a:t>
            </a:r>
            <a:endParaRPr lang="de-DE"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11</a:t>
            </a:fld>
            <a:endParaRPr lang="de-DE"/>
          </a:p>
        </p:txBody>
      </p:sp>
    </p:spTree>
    <p:extLst>
      <p:ext uri="{BB962C8B-B14F-4D97-AF65-F5344CB8AC3E}">
        <p14:creationId xmlns:p14="http://schemas.microsoft.com/office/powerpoint/2010/main" val="2327100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smtClean="0"/>
              <a:t>Ulla</a:t>
            </a:r>
            <a:r>
              <a:rPr lang="de-DE" b="1" baseline="0" dirty="0" smtClean="0"/>
              <a:t> Schmidt hat meinen Vorschlag die Budgetierung aufzuheben abgelehnt..wie man sieht! 2008</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12</a:t>
            </a:fld>
            <a:endParaRPr lang="de-DE"/>
          </a:p>
        </p:txBody>
      </p:sp>
    </p:spTree>
    <p:extLst>
      <p:ext uri="{BB962C8B-B14F-4D97-AF65-F5344CB8AC3E}">
        <p14:creationId xmlns:p14="http://schemas.microsoft.com/office/powerpoint/2010/main" val="2315970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smtClean="0"/>
              <a:t>Von 2007 – 2011</a:t>
            </a:r>
            <a:r>
              <a:rPr lang="de-DE" b="1" baseline="0" dirty="0" smtClean="0"/>
              <a:t> jeden ersten Samstag im Monat kostenlose BLZ Messungen</a:t>
            </a:r>
            <a:r>
              <a:rPr lang="de-DE" b="1" dirty="0" smtClean="0"/>
              <a:t> in der Fußgängerzone von Ahlen</a:t>
            </a:r>
            <a:r>
              <a:rPr lang="de-DE" b="1" baseline="0" dirty="0" smtClean="0"/>
              <a:t> </a:t>
            </a:r>
            <a:r>
              <a:rPr lang="de-DE" b="1" dirty="0" smtClean="0"/>
              <a:t> mit Frank Korte Barmer GEK Ahlen </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13</a:t>
            </a:fld>
            <a:endParaRPr lang="de-DE"/>
          </a:p>
        </p:txBody>
      </p:sp>
    </p:spTree>
    <p:extLst>
      <p:ext uri="{BB962C8B-B14F-4D97-AF65-F5344CB8AC3E}">
        <p14:creationId xmlns:p14="http://schemas.microsoft.com/office/powerpoint/2010/main" val="39637709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baseline="0" dirty="0" smtClean="0"/>
              <a:t>Infos zur Organspende, Kostenlose BLZ  usw..2008</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14</a:t>
            </a:fld>
            <a:endParaRPr lang="de-DE"/>
          </a:p>
        </p:txBody>
      </p:sp>
    </p:spTree>
    <p:extLst>
      <p:ext uri="{BB962C8B-B14F-4D97-AF65-F5344CB8AC3E}">
        <p14:creationId xmlns:p14="http://schemas.microsoft.com/office/powerpoint/2010/main" val="3958033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smtClean="0"/>
              <a:t>Familiengesundheitstag</a:t>
            </a:r>
            <a:r>
              <a:rPr lang="de-DE" b="1" baseline="0" dirty="0" smtClean="0"/>
              <a:t> 2009 im </a:t>
            </a:r>
            <a:r>
              <a:rPr lang="de-DE" b="1" baseline="0" dirty="0" err="1" smtClean="0"/>
              <a:t>Maximare</a:t>
            </a:r>
            <a:r>
              <a:rPr lang="de-DE" b="1" baseline="0" dirty="0" smtClean="0"/>
              <a:t> mit Friedel und dem Team </a:t>
            </a:r>
            <a:r>
              <a:rPr lang="de-DE" b="1" baseline="0" dirty="0" err="1" smtClean="0"/>
              <a:t>Diabeteens</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15</a:t>
            </a:fld>
            <a:endParaRPr lang="de-DE"/>
          </a:p>
        </p:txBody>
      </p:sp>
    </p:spTree>
    <p:extLst>
      <p:ext uri="{BB962C8B-B14F-4D97-AF65-F5344CB8AC3E}">
        <p14:creationId xmlns:p14="http://schemas.microsoft.com/office/powerpoint/2010/main" val="2050716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smtClean="0"/>
              <a:t>Vorbericht Protestaktion Marktplatz 2009</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16</a:t>
            </a:fld>
            <a:endParaRPr lang="de-DE"/>
          </a:p>
        </p:txBody>
      </p:sp>
    </p:spTree>
    <p:extLst>
      <p:ext uri="{BB962C8B-B14F-4D97-AF65-F5344CB8AC3E}">
        <p14:creationId xmlns:p14="http://schemas.microsoft.com/office/powerpoint/2010/main" val="99942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smtClean="0"/>
              <a:t>Protestaktion gegen den Ausverkauf unseres Gesundheitswesens und die Einführung der E-Card..zum gläsernen Patienten!   2009</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17</a:t>
            </a:fld>
            <a:endParaRPr lang="de-DE"/>
          </a:p>
        </p:txBody>
      </p:sp>
    </p:spTree>
    <p:extLst>
      <p:ext uri="{BB962C8B-B14F-4D97-AF65-F5344CB8AC3E}">
        <p14:creationId xmlns:p14="http://schemas.microsoft.com/office/powerpoint/2010/main" val="3518724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smtClean="0"/>
              <a:t>Podiumsdiskussion 2009</a:t>
            </a:r>
            <a:r>
              <a:rPr lang="de-DE" b="1" baseline="0" dirty="0" smtClean="0"/>
              <a:t> </a:t>
            </a:r>
            <a:r>
              <a:rPr lang="de-DE" b="1" dirty="0" smtClean="0"/>
              <a:t>mit MDB Daniel Bahr FDP,</a:t>
            </a:r>
            <a:r>
              <a:rPr lang="de-DE" b="1" baseline="0" dirty="0" smtClean="0"/>
              <a:t> </a:t>
            </a:r>
            <a:r>
              <a:rPr lang="de-DE" b="1" dirty="0" smtClean="0"/>
              <a:t>Frank </a:t>
            </a:r>
            <a:r>
              <a:rPr lang="de-DE" b="1" dirty="0" err="1" smtClean="0"/>
              <a:t>Huerkamp</a:t>
            </a:r>
            <a:r>
              <a:rPr lang="de-DE" b="1" dirty="0" smtClean="0"/>
              <a:t> Anwalt für Sozialrecht, Vertreter der Selbsthilfe, DDB, IKK, AOK und Dr. </a:t>
            </a:r>
            <a:r>
              <a:rPr lang="de-DE" b="1" dirty="0" err="1" smtClean="0"/>
              <a:t>Henseleit</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18</a:t>
            </a:fld>
            <a:endParaRPr lang="de-DE"/>
          </a:p>
        </p:txBody>
      </p:sp>
    </p:spTree>
    <p:extLst>
      <p:ext uri="{BB962C8B-B14F-4D97-AF65-F5344CB8AC3E}">
        <p14:creationId xmlns:p14="http://schemas.microsoft.com/office/powerpoint/2010/main" val="679533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smtClean="0"/>
              <a:t>Josef und Johanna beim Blutzuckermessen  2010</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19</a:t>
            </a:fld>
            <a:endParaRPr lang="de-DE"/>
          </a:p>
        </p:txBody>
      </p:sp>
    </p:spTree>
    <p:extLst>
      <p:ext uri="{BB962C8B-B14F-4D97-AF65-F5344CB8AC3E}">
        <p14:creationId xmlns:p14="http://schemas.microsoft.com/office/powerpoint/2010/main" val="3593457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600" b="1" dirty="0" smtClean="0"/>
              <a:t>Erster Pressetermin zur Neugründung der SHG..</a:t>
            </a:r>
            <a:endParaRPr lang="de-DE" sz="1600"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2</a:t>
            </a:fld>
            <a:endParaRPr lang="de-DE"/>
          </a:p>
        </p:txBody>
      </p:sp>
    </p:spTree>
    <p:extLst>
      <p:ext uri="{BB962C8B-B14F-4D97-AF65-F5344CB8AC3E}">
        <p14:creationId xmlns:p14="http://schemas.microsoft.com/office/powerpoint/2010/main" val="648000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smtClean="0"/>
              <a:t>Vorbereitung zum Kindergesundheitstag..2010</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20</a:t>
            </a:fld>
            <a:endParaRPr lang="de-DE"/>
          </a:p>
        </p:txBody>
      </p:sp>
    </p:spTree>
    <p:extLst>
      <p:ext uri="{BB962C8B-B14F-4D97-AF65-F5344CB8AC3E}">
        <p14:creationId xmlns:p14="http://schemas.microsoft.com/office/powerpoint/2010/main" val="2931160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smtClean="0"/>
              <a:t>Kindergesundheitstag in der Fußgängerzone von Ahlen.. 2010</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21</a:t>
            </a:fld>
            <a:endParaRPr lang="de-DE"/>
          </a:p>
        </p:txBody>
      </p:sp>
    </p:spTree>
    <p:extLst>
      <p:ext uri="{BB962C8B-B14F-4D97-AF65-F5344CB8AC3E}">
        <p14:creationId xmlns:p14="http://schemas.microsoft.com/office/powerpoint/2010/main" val="3751060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baseline="0" dirty="0" smtClean="0"/>
              <a:t>Treffen zum kennenlernen  8 Kinder-Jugendliche und  2 Betreuer aus Jugenddiabetes Lüdenscheid, 9 Kinder 1 Diabetes-Beraterin und 4 Betreuer</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22</a:t>
            </a:fld>
            <a:endParaRPr lang="de-DE"/>
          </a:p>
        </p:txBody>
      </p:sp>
    </p:spTree>
    <p:extLst>
      <p:ext uri="{BB962C8B-B14F-4D97-AF65-F5344CB8AC3E}">
        <p14:creationId xmlns:p14="http://schemas.microsoft.com/office/powerpoint/2010/main" val="2165892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smtClean="0"/>
              <a:t>26</a:t>
            </a:r>
            <a:r>
              <a:rPr lang="de-DE" b="1" baseline="0" dirty="0" smtClean="0"/>
              <a:t> Personen Inklusive Busfahrer und Betreuer.. Nie wieder mit dem Bus nach Kroatien! 2011</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23</a:t>
            </a:fld>
            <a:endParaRPr lang="de-DE"/>
          </a:p>
        </p:txBody>
      </p:sp>
    </p:spTree>
    <p:extLst>
      <p:ext uri="{BB962C8B-B14F-4D97-AF65-F5344CB8AC3E}">
        <p14:creationId xmlns:p14="http://schemas.microsoft.com/office/powerpoint/2010/main" val="192747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baseline="0" dirty="0" smtClean="0"/>
              <a:t>Zusammenfassung auf </a:t>
            </a:r>
            <a:r>
              <a:rPr lang="de-DE" b="1" baseline="0" dirty="0" err="1" smtClean="0"/>
              <a:t>Vir</a:t>
            </a:r>
            <a:r>
              <a:rPr lang="de-DE" b="1" baseline="0" dirty="0" smtClean="0"/>
              <a:t>  und Elke mit den Abrechnungen der Einkäufe in Kroatien die ich bis heute noch nicht habe!!</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24</a:t>
            </a:fld>
            <a:endParaRPr lang="de-DE"/>
          </a:p>
        </p:txBody>
      </p:sp>
    </p:spTree>
    <p:extLst>
      <p:ext uri="{BB962C8B-B14F-4D97-AF65-F5344CB8AC3E}">
        <p14:creationId xmlns:p14="http://schemas.microsoft.com/office/powerpoint/2010/main" val="40409297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solidFill>
                  <a:schemeClr val="tx1"/>
                </a:solidFill>
              </a:rPr>
              <a:t>Treffen </a:t>
            </a:r>
            <a:r>
              <a:rPr lang="de-DE" b="1" dirty="0" err="1" smtClean="0">
                <a:solidFill>
                  <a:schemeClr val="tx1"/>
                </a:solidFill>
              </a:rPr>
              <a:t>Diabeteens</a:t>
            </a:r>
            <a:r>
              <a:rPr lang="de-DE" b="1" baseline="0" dirty="0" smtClean="0">
                <a:solidFill>
                  <a:schemeClr val="tx1"/>
                </a:solidFill>
              </a:rPr>
              <a:t> Kaserne Ahlen und Nachtreffen Kroatien in Jugenddiabetes Lüdenscheid mit Rochus </a:t>
            </a:r>
            <a:r>
              <a:rPr lang="de-DE" b="1" baseline="0" dirty="0" err="1" smtClean="0">
                <a:solidFill>
                  <a:schemeClr val="tx1"/>
                </a:solidFill>
              </a:rPr>
              <a:t>Gieseking</a:t>
            </a:r>
            <a:r>
              <a:rPr lang="de-DE" b="1" baseline="0" dirty="0" smtClean="0">
                <a:solidFill>
                  <a:schemeClr val="tx1"/>
                </a:solidFill>
              </a:rPr>
              <a:t> (Heimleiter) und Anja </a:t>
            </a:r>
            <a:r>
              <a:rPr lang="de-DE" b="1" baseline="0" dirty="0" err="1" smtClean="0">
                <a:solidFill>
                  <a:schemeClr val="tx1"/>
                </a:solidFill>
              </a:rPr>
              <a:t>Renfordt</a:t>
            </a:r>
            <a:r>
              <a:rPr lang="de-DE" b="1" baseline="0" dirty="0" smtClean="0">
                <a:solidFill>
                  <a:schemeClr val="tx1"/>
                </a:solidFill>
              </a:rPr>
              <a:t> mit Diabetikerhund</a:t>
            </a:r>
            <a:endParaRPr lang="de-DE" b="1" dirty="0">
              <a:solidFill>
                <a:schemeClr val="tx1"/>
              </a:solidFill>
            </a:endParaRPr>
          </a:p>
        </p:txBody>
      </p:sp>
      <p:sp>
        <p:nvSpPr>
          <p:cNvPr id="4" name="Foliennummernplatzhalter 3"/>
          <p:cNvSpPr>
            <a:spLocks noGrp="1"/>
          </p:cNvSpPr>
          <p:nvPr>
            <p:ph type="sldNum" sz="quarter" idx="10"/>
          </p:nvPr>
        </p:nvSpPr>
        <p:spPr/>
        <p:txBody>
          <a:bodyPr/>
          <a:lstStyle/>
          <a:p>
            <a:fld id="{FC038D34-14EC-4013-AA3F-7221B89168BC}" type="slidenum">
              <a:rPr lang="de-DE" smtClean="0"/>
              <a:pPr/>
              <a:t>25</a:t>
            </a:fld>
            <a:endParaRPr lang="de-DE"/>
          </a:p>
        </p:txBody>
      </p:sp>
    </p:spTree>
    <p:extLst>
      <p:ext uri="{BB962C8B-B14F-4D97-AF65-F5344CB8AC3E}">
        <p14:creationId xmlns:p14="http://schemas.microsoft.com/office/powerpoint/2010/main" val="6992670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smtClean="0"/>
              <a:t>Neugründung</a:t>
            </a:r>
            <a:r>
              <a:rPr lang="de-DE" b="1" baseline="0" dirty="0" smtClean="0"/>
              <a:t> SHG für Kinder-Jugendliche mit Übergewicht-Adipositas 2011</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26</a:t>
            </a:fld>
            <a:endParaRPr lang="de-DE"/>
          </a:p>
        </p:txBody>
      </p:sp>
    </p:spTree>
    <p:extLst>
      <p:ext uri="{BB962C8B-B14F-4D97-AF65-F5344CB8AC3E}">
        <p14:creationId xmlns:p14="http://schemas.microsoft.com/office/powerpoint/2010/main" val="15594435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Pressebericht</a:t>
            </a:r>
            <a:r>
              <a:rPr lang="de-DE" b="1" baseline="0" dirty="0" smtClean="0"/>
              <a:t> von 2012 noch mit den verstorbenen Klara, Siegrid und Christel 2012</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27</a:t>
            </a:fld>
            <a:endParaRPr lang="de-DE"/>
          </a:p>
        </p:txBody>
      </p:sp>
    </p:spTree>
    <p:extLst>
      <p:ext uri="{BB962C8B-B14F-4D97-AF65-F5344CB8AC3E}">
        <p14:creationId xmlns:p14="http://schemas.microsoft.com/office/powerpoint/2010/main" val="36601710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smtClean="0"/>
              <a:t>Im Cafe</a:t>
            </a:r>
            <a:r>
              <a:rPr lang="de-DE" b="1" baseline="0" dirty="0" smtClean="0"/>
              <a:t> Mare zum gemütlichen Austausch miteinander. ..Noch mit den von uns gegangenen.. Klara </a:t>
            </a:r>
            <a:r>
              <a:rPr lang="de-DE" b="1" baseline="0" dirty="0" err="1" smtClean="0"/>
              <a:t>Klusch</a:t>
            </a:r>
            <a:r>
              <a:rPr lang="de-DE" b="1" baseline="0" dirty="0" smtClean="0"/>
              <a:t>, </a:t>
            </a:r>
            <a:r>
              <a:rPr lang="de-DE" b="1" baseline="0" dirty="0" err="1" smtClean="0"/>
              <a:t>Cäsilia</a:t>
            </a:r>
            <a:r>
              <a:rPr lang="de-DE" b="1" baseline="0" dirty="0" smtClean="0"/>
              <a:t> Mehring und Christel Metzner </a:t>
            </a:r>
            <a:endParaRPr lang="de-DE" b="1" dirty="0"/>
          </a:p>
        </p:txBody>
      </p:sp>
      <p:sp>
        <p:nvSpPr>
          <p:cNvPr id="4" name="Foliennummernplatzhalter 3"/>
          <p:cNvSpPr>
            <a:spLocks noGrp="1"/>
          </p:cNvSpPr>
          <p:nvPr>
            <p:ph type="sldNum" sz="quarter" idx="10"/>
          </p:nvPr>
        </p:nvSpPr>
        <p:spPr/>
        <p:txBody>
          <a:bodyPr/>
          <a:lstStyle/>
          <a:p>
            <a:fld id="{537B08FD-D9B9-4242-9C9C-4F78A1ACD83F}" type="slidenum">
              <a:rPr lang="de-DE" smtClean="0"/>
              <a:pPr/>
              <a:t>28</a:t>
            </a:fld>
            <a:endParaRPr lang="de-DE"/>
          </a:p>
        </p:txBody>
      </p:sp>
    </p:spTree>
    <p:extLst>
      <p:ext uri="{BB962C8B-B14F-4D97-AF65-F5344CB8AC3E}">
        <p14:creationId xmlns:p14="http://schemas.microsoft.com/office/powerpoint/2010/main" val="31625837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smtClean="0"/>
              <a:t>Familiengesundheitstag </a:t>
            </a:r>
            <a:r>
              <a:rPr lang="de-DE" b="1" dirty="0" err="1" smtClean="0"/>
              <a:t>Maximare</a:t>
            </a:r>
            <a:r>
              <a:rPr lang="de-DE" b="1" dirty="0" smtClean="0"/>
              <a:t> Friedel und Gudrun .. Kids-Fun World Zentralhalle Hamm mit Udo, Monika und Angelika. 2012</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29</a:t>
            </a:fld>
            <a:endParaRPr lang="de-DE"/>
          </a:p>
        </p:txBody>
      </p:sp>
    </p:spTree>
    <p:extLst>
      <p:ext uri="{BB962C8B-B14F-4D97-AF65-F5344CB8AC3E}">
        <p14:creationId xmlns:p14="http://schemas.microsoft.com/office/powerpoint/2010/main" val="711961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smtClean="0"/>
              <a:t>Erstes Treffen der SHG Chronisch</a:t>
            </a:r>
            <a:r>
              <a:rPr lang="de-DE" b="1" baseline="0" dirty="0" smtClean="0"/>
              <a:t> Kranker (Schwerpunkt Diabetes) Mitte 2006  </a:t>
            </a:r>
            <a:r>
              <a:rPr lang="de-DE" b="1" dirty="0" smtClean="0"/>
              <a:t>im Clubheim</a:t>
            </a:r>
            <a:r>
              <a:rPr lang="de-DE" b="1" baseline="0" dirty="0" smtClean="0"/>
              <a:t> von Vorwärts Ahlen</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3</a:t>
            </a:fld>
            <a:endParaRPr lang="de-DE"/>
          </a:p>
        </p:txBody>
      </p:sp>
    </p:spTree>
    <p:extLst>
      <p:ext uri="{BB962C8B-B14F-4D97-AF65-F5344CB8AC3E}">
        <p14:creationId xmlns:p14="http://schemas.microsoft.com/office/powerpoint/2010/main" val="34079890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smtClean="0"/>
              <a:t>Treffen im Rathaus ..zum Thema ..Kommunale Gesundheitskonferenz nur ein mal im Jahr? 2012</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30</a:t>
            </a:fld>
            <a:endParaRPr lang="de-DE"/>
          </a:p>
        </p:txBody>
      </p:sp>
    </p:spTree>
    <p:extLst>
      <p:ext uri="{BB962C8B-B14F-4D97-AF65-F5344CB8AC3E}">
        <p14:creationId xmlns:p14="http://schemas.microsoft.com/office/powerpoint/2010/main" val="749558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Eva </a:t>
            </a:r>
            <a:r>
              <a:rPr lang="de-DE" b="1" dirty="0" err="1" smtClean="0"/>
              <a:t>Naiser</a:t>
            </a:r>
            <a:r>
              <a:rPr lang="de-DE" b="1" dirty="0" smtClean="0"/>
              <a:t> und Paul </a:t>
            </a:r>
            <a:r>
              <a:rPr lang="de-DE" b="1" dirty="0" err="1" smtClean="0"/>
              <a:t>Bühner</a:t>
            </a:r>
            <a:r>
              <a:rPr lang="de-DE" b="1" baseline="0" dirty="0" smtClean="0"/>
              <a:t> hätten gut zusammengepasst! 2013</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31</a:t>
            </a:fld>
            <a:endParaRPr lang="de-DE"/>
          </a:p>
        </p:txBody>
      </p:sp>
    </p:spTree>
    <p:extLst>
      <p:ext uri="{BB962C8B-B14F-4D97-AF65-F5344CB8AC3E}">
        <p14:creationId xmlns:p14="http://schemas.microsoft.com/office/powerpoint/2010/main" val="36982833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Öffentlichkeitsarbeit</a:t>
            </a:r>
            <a:r>
              <a:rPr lang="de-DE" baseline="0" dirty="0" smtClean="0"/>
              <a:t> in Hamm mit Uwe Richard und Roger Pier und Friedel </a:t>
            </a:r>
            <a:r>
              <a:rPr lang="de-DE" baseline="0" dirty="0" err="1" smtClean="0"/>
              <a:t>Zemella</a:t>
            </a:r>
            <a:r>
              <a:rPr lang="de-DE" baseline="0" dirty="0" smtClean="0"/>
              <a:t> zum Gesundheitstag im </a:t>
            </a:r>
            <a:r>
              <a:rPr lang="de-DE" baseline="0" dirty="0" err="1" smtClean="0"/>
              <a:t>Maximare</a:t>
            </a:r>
            <a:r>
              <a:rPr lang="de-DE" baseline="0" dirty="0" smtClean="0"/>
              <a:t> </a:t>
            </a:r>
            <a:endParaRPr lang="de-DE"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32</a:t>
            </a:fld>
            <a:endParaRPr lang="de-DE"/>
          </a:p>
        </p:txBody>
      </p:sp>
    </p:spTree>
    <p:extLst>
      <p:ext uri="{BB962C8B-B14F-4D97-AF65-F5344CB8AC3E}">
        <p14:creationId xmlns:p14="http://schemas.microsoft.com/office/powerpoint/2010/main" val="33699520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Kinds-Fun-World Öffentlichkeitsarbeit in Hamm 2013</a:t>
            </a:r>
            <a:endParaRPr lang="de-DE"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33</a:t>
            </a:fld>
            <a:endParaRPr lang="de-DE"/>
          </a:p>
        </p:txBody>
      </p:sp>
    </p:spTree>
    <p:extLst>
      <p:ext uri="{BB962C8B-B14F-4D97-AF65-F5344CB8AC3E}">
        <p14:creationId xmlns:p14="http://schemas.microsoft.com/office/powerpoint/2010/main" val="42101401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Veranstaltung 2014 </a:t>
            </a:r>
            <a:r>
              <a:rPr lang="de-DE" b="1" baseline="0" dirty="0" smtClean="0"/>
              <a:t> zum Thema  Rabattverträge der Krankenkassen  „Patienten sind keine Versuchskaninchen“</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34</a:t>
            </a:fld>
            <a:endParaRPr lang="de-DE"/>
          </a:p>
        </p:txBody>
      </p:sp>
    </p:spTree>
    <p:extLst>
      <p:ext uri="{BB962C8B-B14F-4D97-AF65-F5344CB8AC3E}">
        <p14:creationId xmlns:p14="http://schemas.microsoft.com/office/powerpoint/2010/main" val="30872074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                                                     Zertifikat von 2013 als Diabetes-Lotsin                                       Zertifikat von 2014 als Lotsin für Menschen mit Behinderungen</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35</a:t>
            </a:fld>
            <a:endParaRPr lang="de-DE"/>
          </a:p>
        </p:txBody>
      </p:sp>
    </p:spTree>
    <p:extLst>
      <p:ext uri="{BB962C8B-B14F-4D97-AF65-F5344CB8AC3E}">
        <p14:creationId xmlns:p14="http://schemas.microsoft.com/office/powerpoint/2010/main" val="7821368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Ostfriesischer Kurier vom 10.10.2015</a:t>
            </a:r>
            <a:endParaRPr lang="de-DE"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36</a:t>
            </a:fld>
            <a:endParaRPr lang="de-DE"/>
          </a:p>
        </p:txBody>
      </p:sp>
    </p:spTree>
    <p:extLst>
      <p:ext uri="{BB962C8B-B14F-4D97-AF65-F5344CB8AC3E}">
        <p14:creationId xmlns:p14="http://schemas.microsoft.com/office/powerpoint/2010/main" val="29032112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40</a:t>
            </a:fld>
            <a:endParaRPr lang="de-DE"/>
          </a:p>
        </p:txBody>
      </p:sp>
    </p:spTree>
    <p:extLst>
      <p:ext uri="{BB962C8B-B14F-4D97-AF65-F5344CB8AC3E}">
        <p14:creationId xmlns:p14="http://schemas.microsoft.com/office/powerpoint/2010/main" val="31449407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https://www.shg-hilfe-zur-selbsthilfe.de/diabetes-kompetenz-freizeit-2017/</a:t>
            </a:r>
            <a:endParaRPr lang="de-DE"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42</a:t>
            </a:fld>
            <a:endParaRPr lang="de-DE"/>
          </a:p>
        </p:txBody>
      </p:sp>
    </p:spTree>
    <p:extLst>
      <p:ext uri="{BB962C8B-B14F-4D97-AF65-F5344CB8AC3E}">
        <p14:creationId xmlns:p14="http://schemas.microsoft.com/office/powerpoint/2010/main" val="35235466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43</a:t>
            </a:fld>
            <a:endParaRPr lang="de-DE"/>
          </a:p>
        </p:txBody>
      </p:sp>
    </p:spTree>
    <p:extLst>
      <p:ext uri="{BB962C8B-B14F-4D97-AF65-F5344CB8AC3E}">
        <p14:creationId xmlns:p14="http://schemas.microsoft.com/office/powerpoint/2010/main" val="3523521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smtClean="0"/>
              <a:t>Vorbereitung 1 Diabetikertag 2007 in der Stadthalle von Ahlen</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4</a:t>
            </a:fld>
            <a:endParaRPr lang="de-DE"/>
          </a:p>
        </p:txBody>
      </p:sp>
    </p:spTree>
    <p:extLst>
      <p:ext uri="{BB962C8B-B14F-4D97-AF65-F5344CB8AC3E}">
        <p14:creationId xmlns:p14="http://schemas.microsoft.com/office/powerpoint/2010/main" val="42944504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44</a:t>
            </a:fld>
            <a:endParaRPr lang="de-DE"/>
          </a:p>
        </p:txBody>
      </p:sp>
    </p:spTree>
    <p:extLst>
      <p:ext uri="{BB962C8B-B14F-4D97-AF65-F5344CB8AC3E}">
        <p14:creationId xmlns:p14="http://schemas.microsoft.com/office/powerpoint/2010/main" val="2160683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47</a:t>
            </a:fld>
            <a:endParaRPr lang="de-DE"/>
          </a:p>
        </p:txBody>
      </p:sp>
    </p:spTree>
    <p:extLst>
      <p:ext uri="{BB962C8B-B14F-4D97-AF65-F5344CB8AC3E}">
        <p14:creationId xmlns:p14="http://schemas.microsoft.com/office/powerpoint/2010/main" val="10250898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effectLst/>
              </a:rPr>
              <a:t>Jetzt ist die Freizeit auch schon wieder vorbei...8 wunderbare Tage mit ganz tollen Eltern und wundervollen Kindern!</a:t>
            </a:r>
            <a:endParaRPr lang="de-DE"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50</a:t>
            </a:fld>
            <a:endParaRPr lang="de-DE"/>
          </a:p>
        </p:txBody>
      </p:sp>
    </p:spTree>
    <p:extLst>
      <p:ext uri="{BB962C8B-B14F-4D97-AF65-F5344CB8AC3E}">
        <p14:creationId xmlns:p14="http://schemas.microsoft.com/office/powerpoint/2010/main" val="34883360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51</a:t>
            </a:fld>
            <a:endParaRPr lang="de-DE"/>
          </a:p>
        </p:txBody>
      </p:sp>
    </p:spTree>
    <p:extLst>
      <p:ext uri="{BB962C8B-B14F-4D97-AF65-F5344CB8AC3E}">
        <p14:creationId xmlns:p14="http://schemas.microsoft.com/office/powerpoint/2010/main" val="1926847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smtClean="0"/>
              <a:t>1</a:t>
            </a:r>
            <a:r>
              <a:rPr lang="de-DE" b="1" baseline="0" dirty="0" smtClean="0"/>
              <a:t> und letzter </a:t>
            </a:r>
            <a:r>
              <a:rPr lang="de-DE" b="1" dirty="0" smtClean="0"/>
              <a:t>Diabetikertag</a:t>
            </a:r>
            <a:r>
              <a:rPr lang="de-DE" b="1" baseline="0" dirty="0" smtClean="0"/>
              <a:t> in der Stadthalle von Ahlen mit Podiumsdiskussion..Thema „Ursachenbekämpfung anstatt Folgekosten“</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5</a:t>
            </a:fld>
            <a:endParaRPr lang="de-DE"/>
          </a:p>
        </p:txBody>
      </p:sp>
    </p:spTree>
    <p:extLst>
      <p:ext uri="{BB962C8B-B14F-4D97-AF65-F5344CB8AC3E}">
        <p14:creationId xmlns:p14="http://schemas.microsoft.com/office/powerpoint/2010/main" val="2286375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smtClean="0"/>
              <a:t>Im Clubheim von Vorwärts kostenloser Blutzuckertest mit Dr. </a:t>
            </a:r>
            <a:r>
              <a:rPr lang="de-DE" b="1" dirty="0" err="1" smtClean="0"/>
              <a:t>Henseleit</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6</a:t>
            </a:fld>
            <a:endParaRPr lang="de-DE"/>
          </a:p>
        </p:txBody>
      </p:sp>
    </p:spTree>
    <p:extLst>
      <p:ext uri="{BB962C8B-B14F-4D97-AF65-F5344CB8AC3E}">
        <p14:creationId xmlns:p14="http://schemas.microsoft.com/office/powerpoint/2010/main" val="3074220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b="1" dirty="0" smtClean="0"/>
              <a:t>Unterschriftensammlung..</a:t>
            </a:r>
            <a:r>
              <a:rPr lang="de-DE" b="1" baseline="0" dirty="0" smtClean="0"/>
              <a:t> für mehr Gerechtigkeit im Gesundheitswesen!</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7</a:t>
            </a:fld>
            <a:endParaRPr lang="de-DE"/>
          </a:p>
        </p:txBody>
      </p:sp>
    </p:spTree>
    <p:extLst>
      <p:ext uri="{BB962C8B-B14F-4D97-AF65-F5344CB8AC3E}">
        <p14:creationId xmlns:p14="http://schemas.microsoft.com/office/powerpoint/2010/main" val="2495648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sz="1050" b="1" dirty="0" smtClean="0"/>
              <a:t>Zum Andenken an unsere Verstorbenen!</a:t>
            </a:r>
            <a:endParaRPr lang="de-DE" sz="1050"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8</a:t>
            </a:fld>
            <a:endParaRPr lang="de-DE"/>
          </a:p>
        </p:txBody>
      </p:sp>
    </p:spTree>
    <p:extLst>
      <p:ext uri="{BB962C8B-B14F-4D97-AF65-F5344CB8AC3E}">
        <p14:creationId xmlns:p14="http://schemas.microsoft.com/office/powerpoint/2010/main" val="1211333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Vorbericht</a:t>
            </a:r>
            <a:r>
              <a:rPr lang="de-DE" b="1" baseline="0" dirty="0" smtClean="0"/>
              <a:t> zur Neu Gründung der SHG für Kinder-Jugendliche mit Typ 1 Diabetes</a:t>
            </a:r>
            <a:endParaRPr lang="de-DE" b="1" dirty="0"/>
          </a:p>
        </p:txBody>
      </p:sp>
      <p:sp>
        <p:nvSpPr>
          <p:cNvPr id="4" name="Foliennummernplatzhalter 3"/>
          <p:cNvSpPr>
            <a:spLocks noGrp="1"/>
          </p:cNvSpPr>
          <p:nvPr>
            <p:ph type="sldNum" sz="quarter" idx="10"/>
          </p:nvPr>
        </p:nvSpPr>
        <p:spPr/>
        <p:txBody>
          <a:bodyPr/>
          <a:lstStyle/>
          <a:p>
            <a:fld id="{FC038D34-14EC-4013-AA3F-7221B89168BC}" type="slidenum">
              <a:rPr lang="de-DE" smtClean="0"/>
              <a:pPr/>
              <a:t>9</a:t>
            </a:fld>
            <a:endParaRPr lang="de-DE"/>
          </a:p>
        </p:txBody>
      </p:sp>
    </p:spTree>
    <p:extLst>
      <p:ext uri="{BB962C8B-B14F-4D97-AF65-F5344CB8AC3E}">
        <p14:creationId xmlns:p14="http://schemas.microsoft.com/office/powerpoint/2010/main" val="5970954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 Id="rId4"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 Id="rId4"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4500"/>
            </a:lvl1pPr>
          </a:lstStyle>
          <a:p>
            <a:r>
              <a:rPr lang="de-DE" smtClean="0"/>
              <a:t>Titelmasterformat durch Klicken bearbeiten</a:t>
            </a:r>
            <a:endParaRPr lang="de-DE"/>
          </a:p>
        </p:txBody>
      </p:sp>
      <p:sp>
        <p:nvSpPr>
          <p:cNvPr id="3" name="Untertitel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B37A99AC-88D9-4AD1-A8BF-D6E339390B87}" type="datetimeFigureOut">
              <a:rPr lang="de-DE" smtClean="0"/>
              <a:pPr/>
              <a:t>26.04.2020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250CDDD-EC41-415C-BFD3-E49E81A45429}" type="slidenum">
              <a:rPr lang="de-DE" smtClean="0"/>
              <a:pPr/>
              <a:t>‹Nr.›</a:t>
            </a:fld>
            <a:endParaRPr lang="de-DE"/>
          </a:p>
        </p:txBody>
      </p:sp>
    </p:spTree>
    <p:extLst>
      <p:ext uri="{BB962C8B-B14F-4D97-AF65-F5344CB8AC3E}">
        <p14:creationId xmlns:p14="http://schemas.microsoft.com/office/powerpoint/2010/main" val="347495964"/>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1" name="camera.wav"/>
          </p:stSnd>
        </p:sndAc>
      </p:transition>
    </mc:Choice>
    <mc:Fallback xmlns="">
      <p:transition spd="slow">
        <p:circle/>
        <p:sndAc>
          <p:stSnd>
            <p:snd r:embed="rId4" name="camera.wav"/>
          </p:stSnd>
        </p:sndAc>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37A99AC-88D9-4AD1-A8BF-D6E339390B87}" type="datetimeFigureOut">
              <a:rPr lang="de-DE" smtClean="0"/>
              <a:pPr/>
              <a:t>26.04.2020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250CDDD-EC41-415C-BFD3-E49E81A45429}" type="slidenum">
              <a:rPr lang="de-DE" smtClean="0"/>
              <a:pPr/>
              <a:t>‹Nr.›</a:t>
            </a:fld>
            <a:endParaRPr lang="de-DE"/>
          </a:p>
        </p:txBody>
      </p:sp>
    </p:spTree>
    <p:extLst>
      <p:ext uri="{BB962C8B-B14F-4D97-AF65-F5344CB8AC3E}">
        <p14:creationId xmlns:p14="http://schemas.microsoft.com/office/powerpoint/2010/main" val="2246195764"/>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1" name="camera.wav"/>
          </p:stSnd>
        </p:sndAc>
      </p:transition>
    </mc:Choice>
    <mc:Fallback xmlns="">
      <p:transition spd="slow">
        <p:circle/>
        <p:sndAc>
          <p:stSnd>
            <p:snd r:embed="rId3" name="camera.wav"/>
          </p:stSnd>
        </p:sndAc>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28650" y="365125"/>
            <a:ext cx="5800725" cy="581183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37A99AC-88D9-4AD1-A8BF-D6E339390B87}" type="datetimeFigureOut">
              <a:rPr lang="de-DE" smtClean="0"/>
              <a:pPr/>
              <a:t>26.04.2020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250CDDD-EC41-415C-BFD3-E49E81A45429}" type="slidenum">
              <a:rPr lang="de-DE" smtClean="0"/>
              <a:pPr/>
              <a:t>‹Nr.›</a:t>
            </a:fld>
            <a:endParaRPr lang="de-DE"/>
          </a:p>
        </p:txBody>
      </p:sp>
    </p:spTree>
    <p:extLst>
      <p:ext uri="{BB962C8B-B14F-4D97-AF65-F5344CB8AC3E}">
        <p14:creationId xmlns:p14="http://schemas.microsoft.com/office/powerpoint/2010/main" val="2939732526"/>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1" name="camera.wav"/>
          </p:stSnd>
        </p:sndAc>
      </p:transition>
    </mc:Choice>
    <mc:Fallback xmlns="">
      <p:transition spd="slow">
        <p:circle/>
        <p:sndAc>
          <p:stSnd>
            <p:snd r:embed="rId3" name="camera.wav"/>
          </p:stSnd>
        </p:sndAc>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B37A99AC-88D9-4AD1-A8BF-D6E339390B87}" type="datetimeFigureOut">
              <a:rPr lang="de-DE" smtClean="0"/>
              <a:pPr/>
              <a:t>26.04.2020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250CDDD-EC41-415C-BFD3-E49E81A45429}" type="slidenum">
              <a:rPr lang="de-DE" smtClean="0"/>
              <a:pPr/>
              <a:t>‹Nr.›</a:t>
            </a:fld>
            <a:endParaRPr lang="de-DE"/>
          </a:p>
        </p:txBody>
      </p:sp>
    </p:spTree>
    <p:extLst>
      <p:ext uri="{BB962C8B-B14F-4D97-AF65-F5344CB8AC3E}">
        <p14:creationId xmlns:p14="http://schemas.microsoft.com/office/powerpoint/2010/main" val="3256038590"/>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1" name="camera.wav"/>
          </p:stSnd>
        </p:sndAc>
      </p:transition>
    </mc:Choice>
    <mc:Fallback xmlns="">
      <p:transition spd="slow">
        <p:circle/>
        <p:sndAc>
          <p:stSnd>
            <p:snd r:embed="rId3" name="camera.wav"/>
          </p:stSnd>
        </p:sndAc>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9"/>
            <a:ext cx="7886700" cy="2852737"/>
          </a:xfrm>
        </p:spPr>
        <p:txBody>
          <a:bodyPr anchor="b"/>
          <a:lstStyle>
            <a:lvl1pPr>
              <a:defRPr sz="4500"/>
            </a:lvl1pPr>
          </a:lstStyle>
          <a:p>
            <a:r>
              <a:rPr lang="de-DE" smtClean="0"/>
              <a:t>Titelmasterformat durch Klicken bearbeiten</a:t>
            </a:r>
            <a:endParaRPr lang="de-DE"/>
          </a:p>
        </p:txBody>
      </p:sp>
      <p:sp>
        <p:nvSpPr>
          <p:cNvPr id="3" name="Textplatzhalt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B37A99AC-88D9-4AD1-A8BF-D6E339390B87}" type="datetimeFigureOut">
              <a:rPr lang="de-DE" smtClean="0"/>
              <a:pPr/>
              <a:t>26.04.2020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250CDDD-EC41-415C-BFD3-E49E81A45429}" type="slidenum">
              <a:rPr lang="de-DE" smtClean="0"/>
              <a:pPr/>
              <a:t>‹Nr.›</a:t>
            </a:fld>
            <a:endParaRPr lang="de-DE"/>
          </a:p>
        </p:txBody>
      </p:sp>
    </p:spTree>
    <p:extLst>
      <p:ext uri="{BB962C8B-B14F-4D97-AF65-F5344CB8AC3E}">
        <p14:creationId xmlns:p14="http://schemas.microsoft.com/office/powerpoint/2010/main" val="1758853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28650" y="1825625"/>
            <a:ext cx="38862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29150" y="1825625"/>
            <a:ext cx="38862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B37A99AC-88D9-4AD1-A8BF-D6E339390B87}" type="datetimeFigureOut">
              <a:rPr lang="de-DE" smtClean="0"/>
              <a:pPr/>
              <a:t>26.04.2020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250CDDD-EC41-415C-BFD3-E49E81A45429}" type="slidenum">
              <a:rPr lang="de-DE" smtClean="0"/>
              <a:pPr/>
              <a:t>‹Nr.›</a:t>
            </a:fld>
            <a:endParaRPr lang="de-DE"/>
          </a:p>
        </p:txBody>
      </p:sp>
    </p:spTree>
    <p:extLst>
      <p:ext uri="{BB962C8B-B14F-4D97-AF65-F5344CB8AC3E}">
        <p14:creationId xmlns:p14="http://schemas.microsoft.com/office/powerpoint/2010/main" val="479098307"/>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1" name="camera.wav"/>
          </p:stSnd>
        </p:sndAc>
      </p:transition>
    </mc:Choice>
    <mc:Fallback xmlns="">
      <p:transition spd="slow">
        <p:circle/>
        <p:sndAc>
          <p:stSnd>
            <p:snd r:embed="rId3" name="camera.wav"/>
          </p:stSnd>
        </p:sndAc>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29841" y="365126"/>
            <a:ext cx="78867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smtClean="0"/>
              <a:t>Textmasterformat bearbeiten</a:t>
            </a:r>
          </a:p>
        </p:txBody>
      </p:sp>
      <p:sp>
        <p:nvSpPr>
          <p:cNvPr id="4" name="Inhaltsplatzhalter 3"/>
          <p:cNvSpPr>
            <a:spLocks noGrp="1"/>
          </p:cNvSpPr>
          <p:nvPr>
            <p:ph sz="half" idx="2"/>
          </p:nvPr>
        </p:nvSpPr>
        <p:spPr>
          <a:xfrm>
            <a:off x="629842" y="2505075"/>
            <a:ext cx="3868340"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smtClean="0"/>
              <a:t>Textmasterformat bearbeiten</a:t>
            </a:r>
          </a:p>
        </p:txBody>
      </p:sp>
      <p:sp>
        <p:nvSpPr>
          <p:cNvPr id="6" name="Inhaltsplatzhalter 5"/>
          <p:cNvSpPr>
            <a:spLocks noGrp="1"/>
          </p:cNvSpPr>
          <p:nvPr>
            <p:ph sz="quarter" idx="4"/>
          </p:nvPr>
        </p:nvSpPr>
        <p:spPr>
          <a:xfrm>
            <a:off x="4629150" y="2505075"/>
            <a:ext cx="3887391"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B37A99AC-88D9-4AD1-A8BF-D6E339390B87}" type="datetimeFigureOut">
              <a:rPr lang="de-DE" smtClean="0"/>
              <a:pPr/>
              <a:t>26.04.2020</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0250CDDD-EC41-415C-BFD3-E49E81A45429}" type="slidenum">
              <a:rPr lang="de-DE" smtClean="0"/>
              <a:pPr/>
              <a:t>‹Nr.›</a:t>
            </a:fld>
            <a:endParaRPr lang="de-DE"/>
          </a:p>
        </p:txBody>
      </p:sp>
    </p:spTree>
    <p:extLst>
      <p:ext uri="{BB962C8B-B14F-4D97-AF65-F5344CB8AC3E}">
        <p14:creationId xmlns:p14="http://schemas.microsoft.com/office/powerpoint/2010/main" val="2022873807"/>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1" name="camera.wav"/>
          </p:stSnd>
        </p:sndAc>
      </p:transition>
    </mc:Choice>
    <mc:Fallback xmlns="">
      <p:transition spd="slow">
        <p:circle/>
        <p:sndAc>
          <p:stSnd>
            <p:snd r:embed="rId3" name="camera.wav"/>
          </p:stSnd>
        </p:sndAc>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B37A99AC-88D9-4AD1-A8BF-D6E339390B87}" type="datetimeFigureOut">
              <a:rPr lang="de-DE" smtClean="0"/>
              <a:pPr/>
              <a:t>26.04.2020</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0250CDDD-EC41-415C-BFD3-E49E81A45429}" type="slidenum">
              <a:rPr lang="de-DE" smtClean="0"/>
              <a:pPr/>
              <a:t>‹Nr.›</a:t>
            </a:fld>
            <a:endParaRPr lang="de-DE"/>
          </a:p>
        </p:txBody>
      </p:sp>
    </p:spTree>
    <p:extLst>
      <p:ext uri="{BB962C8B-B14F-4D97-AF65-F5344CB8AC3E}">
        <p14:creationId xmlns:p14="http://schemas.microsoft.com/office/powerpoint/2010/main" val="636115556"/>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1" name="camera.wav"/>
          </p:stSnd>
        </p:sndAc>
      </p:transition>
    </mc:Choice>
    <mc:Fallback xmlns="">
      <p:transition spd="slow">
        <p:circle/>
        <p:sndAc>
          <p:stSnd>
            <p:snd r:embed="rId3" name="camera.wav"/>
          </p:stSnd>
        </p:sndAc>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37A99AC-88D9-4AD1-A8BF-D6E339390B87}" type="datetimeFigureOut">
              <a:rPr lang="de-DE" smtClean="0"/>
              <a:pPr/>
              <a:t>26.04.2020</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0250CDDD-EC41-415C-BFD3-E49E81A45429}" type="slidenum">
              <a:rPr lang="de-DE" smtClean="0"/>
              <a:pPr/>
              <a:t>‹Nr.›</a:t>
            </a:fld>
            <a:endParaRPr lang="de-DE"/>
          </a:p>
        </p:txBody>
      </p:sp>
    </p:spTree>
    <p:extLst>
      <p:ext uri="{BB962C8B-B14F-4D97-AF65-F5344CB8AC3E}">
        <p14:creationId xmlns:p14="http://schemas.microsoft.com/office/powerpoint/2010/main" val="2211328629"/>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1" name="camera.wav"/>
          </p:stSnd>
        </p:sndAc>
      </p:transition>
    </mc:Choice>
    <mc:Fallback xmlns="">
      <p:transition spd="slow">
        <p:circle/>
        <p:sndAc>
          <p:stSnd>
            <p:snd r:embed="rId3" name="camera.wav"/>
          </p:stSnd>
        </p:sndAc>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de-DE" smtClean="0"/>
              <a:t>Titelmasterformat durch Klicken bearbeiten</a:t>
            </a:r>
            <a:endParaRPr lang="de-DE"/>
          </a:p>
        </p:txBody>
      </p:sp>
      <p:sp>
        <p:nvSpPr>
          <p:cNvPr id="3" name="Inhaltsplatzhalt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smtClean="0"/>
              <a:t>Textmasterformat bearbeiten</a:t>
            </a:r>
          </a:p>
        </p:txBody>
      </p:sp>
      <p:sp>
        <p:nvSpPr>
          <p:cNvPr id="5" name="Datumsplatzhalter 4"/>
          <p:cNvSpPr>
            <a:spLocks noGrp="1"/>
          </p:cNvSpPr>
          <p:nvPr>
            <p:ph type="dt" sz="half" idx="10"/>
          </p:nvPr>
        </p:nvSpPr>
        <p:spPr/>
        <p:txBody>
          <a:bodyPr/>
          <a:lstStyle/>
          <a:p>
            <a:fld id="{B37A99AC-88D9-4AD1-A8BF-D6E339390B87}" type="datetimeFigureOut">
              <a:rPr lang="de-DE" smtClean="0"/>
              <a:pPr/>
              <a:t>26.04.2020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250CDDD-EC41-415C-BFD3-E49E81A45429}" type="slidenum">
              <a:rPr lang="de-DE" smtClean="0"/>
              <a:pPr/>
              <a:t>‹Nr.›</a:t>
            </a:fld>
            <a:endParaRPr lang="de-DE"/>
          </a:p>
        </p:txBody>
      </p:sp>
    </p:spTree>
    <p:extLst>
      <p:ext uri="{BB962C8B-B14F-4D97-AF65-F5344CB8AC3E}">
        <p14:creationId xmlns:p14="http://schemas.microsoft.com/office/powerpoint/2010/main" val="3294679770"/>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1" name="camera.wav"/>
          </p:stSnd>
        </p:sndAc>
      </p:transition>
    </mc:Choice>
    <mc:Fallback xmlns="">
      <p:transition spd="slow">
        <p:circle/>
        <p:sndAc>
          <p:stSnd>
            <p:snd r:embed="rId3" name="camera.wav"/>
          </p:stSnd>
        </p:sndAc>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457200"/>
            <a:ext cx="2949178" cy="1600200"/>
          </a:xfrm>
        </p:spPr>
        <p:txBody>
          <a:bodyPr anchor="b"/>
          <a:lstStyle>
            <a:lvl1pPr>
              <a:defRPr sz="2400"/>
            </a:lvl1pPr>
          </a:lstStyle>
          <a:p>
            <a:r>
              <a:rPr lang="de-DE" smtClean="0"/>
              <a:t>Titelmasterformat durch Klicken bearbeiten</a:t>
            </a:r>
            <a:endParaRPr lang="de-DE"/>
          </a:p>
        </p:txBody>
      </p:sp>
      <p:sp>
        <p:nvSpPr>
          <p:cNvPr id="3" name="Bildplatzhalt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DE"/>
          </a:p>
        </p:txBody>
      </p:sp>
      <p:sp>
        <p:nvSpPr>
          <p:cNvPr id="4" name="Textplatzhalt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smtClean="0"/>
              <a:t>Textmasterformat bearbeiten</a:t>
            </a:r>
          </a:p>
        </p:txBody>
      </p:sp>
      <p:sp>
        <p:nvSpPr>
          <p:cNvPr id="5" name="Datumsplatzhalter 4"/>
          <p:cNvSpPr>
            <a:spLocks noGrp="1"/>
          </p:cNvSpPr>
          <p:nvPr>
            <p:ph type="dt" sz="half" idx="10"/>
          </p:nvPr>
        </p:nvSpPr>
        <p:spPr/>
        <p:txBody>
          <a:bodyPr/>
          <a:lstStyle/>
          <a:p>
            <a:fld id="{B37A99AC-88D9-4AD1-A8BF-D6E339390B87}" type="datetimeFigureOut">
              <a:rPr lang="de-DE" smtClean="0"/>
              <a:pPr/>
              <a:t>26.04.2020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250CDDD-EC41-415C-BFD3-E49E81A45429}" type="slidenum">
              <a:rPr lang="de-DE" smtClean="0"/>
              <a:pPr/>
              <a:t>‹Nr.›</a:t>
            </a:fld>
            <a:endParaRPr lang="de-DE"/>
          </a:p>
        </p:txBody>
      </p:sp>
    </p:spTree>
    <p:extLst>
      <p:ext uri="{BB962C8B-B14F-4D97-AF65-F5344CB8AC3E}">
        <p14:creationId xmlns:p14="http://schemas.microsoft.com/office/powerpoint/2010/main" val="3178960880"/>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1" name="camera.wav"/>
          </p:stSnd>
        </p:sndAc>
      </p:transition>
    </mc:Choice>
    <mc:Fallback xmlns="">
      <p:transition spd="slow">
        <p:circle/>
        <p:sndAc>
          <p:stSnd>
            <p:snd r:embed="rId4" name="camera.wav"/>
          </p:stSnd>
        </p:sndAc>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audio" Target="../media/audio1.wav"/><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37A99AC-88D9-4AD1-A8BF-D6E339390B87}" type="datetimeFigureOut">
              <a:rPr lang="de-DE" smtClean="0"/>
              <a:pPr/>
              <a:t>26.04.2020</a:t>
            </a:fld>
            <a:endParaRPr lang="de-DE"/>
          </a:p>
        </p:txBody>
      </p:sp>
      <p:sp>
        <p:nvSpPr>
          <p:cNvPr id="5" name="Fußzeilenplatzhalt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50CDDD-EC41-415C-BFD3-E49E81A45429}" type="slidenum">
              <a:rPr lang="de-DE" smtClean="0"/>
              <a:pPr/>
              <a:t>‹Nr.›</a:t>
            </a:fld>
            <a:endParaRPr lang="de-DE"/>
          </a:p>
        </p:txBody>
      </p:sp>
    </p:spTree>
    <p:extLst>
      <p:ext uri="{BB962C8B-B14F-4D97-AF65-F5344CB8AC3E}">
        <p14:creationId xmlns:p14="http://schemas.microsoft.com/office/powerpoint/2010/main" val="160860083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circle/>
        <p:sndAc>
          <p:stSnd>
            <p:snd r:embed="rId13" name="camera.wav"/>
          </p:stSnd>
        </p:sndAc>
      </p:transition>
    </mc:Choice>
    <mc:Fallback xmlns="">
      <p:transition spd="slow">
        <p:circle/>
        <p:sndAc>
          <p:stSnd>
            <p:snd r:embed="rId15" name="camera.wav"/>
          </p:stSnd>
        </p:sndAc>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17.jpeg"/><Relationship Id="rId12"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27.jpe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5.jp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54.jpeg"/><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50.jpeg"/><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57.jpg"/><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59.jpg"/><Relationship Id="rId4" Type="http://schemas.openxmlformats.org/officeDocument/2006/relationships/image" Target="../media/image58.jpg"/></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3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video" Target="https://www.youtube.com/embed/nOsIkEOxKho" TargetMode="External"/><Relationship Id="rId5" Type="http://schemas.openxmlformats.org/officeDocument/2006/relationships/audio" Target="../media/audio1.wav"/><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65.jpg"/><Relationship Id="rId4" Type="http://schemas.openxmlformats.org/officeDocument/2006/relationships/image" Target="../media/image64.jpg"/><Relationship Id="rId9"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tiff"/></Relationships>
</file>

<file path=ppt/slides/_rels/slide40.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5.jpg"/><Relationship Id="rId3" Type="http://schemas.openxmlformats.org/officeDocument/2006/relationships/audio" Target="../media/audio1.wav"/><Relationship Id="rId7" Type="http://schemas.openxmlformats.org/officeDocument/2006/relationships/image" Target="../media/image69.jpeg"/><Relationship Id="rId12" Type="http://schemas.openxmlformats.org/officeDocument/2006/relationships/image" Target="../media/image74.jp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68.jpeg"/><Relationship Id="rId11" Type="http://schemas.openxmlformats.org/officeDocument/2006/relationships/image" Target="../media/image73.jpg"/><Relationship Id="rId5" Type="http://schemas.openxmlformats.org/officeDocument/2006/relationships/image" Target="../media/image67.jpeg"/><Relationship Id="rId10" Type="http://schemas.openxmlformats.org/officeDocument/2006/relationships/image" Target="../media/image72.jpg"/><Relationship Id="rId4" Type="http://schemas.openxmlformats.org/officeDocument/2006/relationships/image" Target="../media/image66.jpeg"/><Relationship Id="rId9" Type="http://schemas.openxmlformats.org/officeDocument/2006/relationships/image" Target="../media/image71.jpeg"/><Relationship Id="rId14" Type="http://schemas.openxmlformats.org/officeDocument/2006/relationships/audio" Target="../media/audio1.wav"/></Relationships>
</file>

<file path=ppt/slides/_rels/slide41.xml.rels><?xml version="1.0" encoding="UTF-8" standalone="yes"?>
<Relationships xmlns="http://schemas.openxmlformats.org/package/2006/relationships"><Relationship Id="rId8" Type="http://schemas.openxmlformats.org/officeDocument/2006/relationships/image" Target="../media/image81.jpg"/><Relationship Id="rId3" Type="http://schemas.openxmlformats.org/officeDocument/2006/relationships/image" Target="../media/image76.jpg"/><Relationship Id="rId7" Type="http://schemas.openxmlformats.org/officeDocument/2006/relationships/image" Target="../media/image80.jp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9.jpg"/><Relationship Id="rId11" Type="http://schemas.openxmlformats.org/officeDocument/2006/relationships/audio" Target="../media/audio1.wav"/><Relationship Id="rId5" Type="http://schemas.openxmlformats.org/officeDocument/2006/relationships/image" Target="../media/image78.jpg"/><Relationship Id="rId10" Type="http://schemas.openxmlformats.org/officeDocument/2006/relationships/image" Target="../media/image83.jpg"/><Relationship Id="rId4" Type="http://schemas.openxmlformats.org/officeDocument/2006/relationships/image" Target="../media/image77.jpg"/><Relationship Id="rId9" Type="http://schemas.openxmlformats.org/officeDocument/2006/relationships/image" Target="../media/image82.jpg"/></Relationships>
</file>

<file path=ppt/slides/_rels/slide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84.jpg"/></Relationships>
</file>

<file path=ppt/slides/_rels/slide4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85.jpg"/></Relationships>
</file>

<file path=ppt/slides/_rels/slide4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87.jpg"/><Relationship Id="rId4" Type="http://schemas.openxmlformats.org/officeDocument/2006/relationships/image" Target="../media/image86.jpg"/></Relationships>
</file>

<file path=ppt/slides/_rels/slide4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46.xml.rels><?xml version="1.0" encoding="UTF-8" standalone="yes"?>
<Relationships xmlns="http://schemas.openxmlformats.org/package/2006/relationships"><Relationship Id="rId8" Type="http://schemas.openxmlformats.org/officeDocument/2006/relationships/image" Target="../media/image94.jpg"/><Relationship Id="rId3" Type="http://schemas.openxmlformats.org/officeDocument/2006/relationships/image" Target="../media/image89.jpg"/><Relationship Id="rId7" Type="http://schemas.openxmlformats.org/officeDocument/2006/relationships/image" Target="../media/image93.jp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2.jpg"/><Relationship Id="rId11" Type="http://schemas.openxmlformats.org/officeDocument/2006/relationships/image" Target="../media/image97.jpg"/><Relationship Id="rId5" Type="http://schemas.openxmlformats.org/officeDocument/2006/relationships/image" Target="../media/image91.jpg"/><Relationship Id="rId10" Type="http://schemas.openxmlformats.org/officeDocument/2006/relationships/image" Target="../media/image96.jpg"/><Relationship Id="rId4" Type="http://schemas.openxmlformats.org/officeDocument/2006/relationships/image" Target="../media/image90.jpg"/><Relationship Id="rId9" Type="http://schemas.openxmlformats.org/officeDocument/2006/relationships/image" Target="../media/image95.jpg"/></Relationships>
</file>

<file path=ppt/slides/_rels/slide47.xml.rels><?xml version="1.0" encoding="UTF-8" standalone="yes"?>
<Relationships xmlns="http://schemas.openxmlformats.org/package/2006/relationships"><Relationship Id="rId8" Type="http://schemas.openxmlformats.org/officeDocument/2006/relationships/image" Target="../media/image102.jpg"/><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101.jpg"/><Relationship Id="rId12" Type="http://schemas.openxmlformats.org/officeDocument/2006/relationships/image" Target="../media/image106.jp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00.jpg"/><Relationship Id="rId11" Type="http://schemas.openxmlformats.org/officeDocument/2006/relationships/image" Target="../media/image105.jpeg"/><Relationship Id="rId5" Type="http://schemas.openxmlformats.org/officeDocument/2006/relationships/image" Target="../media/image99.jpg"/><Relationship Id="rId10" Type="http://schemas.openxmlformats.org/officeDocument/2006/relationships/image" Target="../media/image104.jpg"/><Relationship Id="rId4" Type="http://schemas.openxmlformats.org/officeDocument/2006/relationships/image" Target="../media/image98.jpg"/><Relationship Id="rId9" Type="http://schemas.openxmlformats.org/officeDocument/2006/relationships/image" Target="../media/image103.jpg"/></Relationships>
</file>

<file path=ppt/slides/_rels/slide48.xml.rels><?xml version="1.0" encoding="UTF-8" standalone="yes"?>
<Relationships xmlns="http://schemas.openxmlformats.org/package/2006/relationships"><Relationship Id="rId8" Type="http://schemas.openxmlformats.org/officeDocument/2006/relationships/image" Target="../media/image112.jpg"/><Relationship Id="rId13" Type="http://schemas.openxmlformats.org/officeDocument/2006/relationships/image" Target="../media/image117.jpeg"/><Relationship Id="rId3" Type="http://schemas.openxmlformats.org/officeDocument/2006/relationships/image" Target="../media/image107.jpg"/><Relationship Id="rId7" Type="http://schemas.openxmlformats.org/officeDocument/2006/relationships/image" Target="../media/image111.jpg"/><Relationship Id="rId12" Type="http://schemas.openxmlformats.org/officeDocument/2006/relationships/image" Target="../media/image116.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10.jpg"/><Relationship Id="rId11" Type="http://schemas.openxmlformats.org/officeDocument/2006/relationships/image" Target="../media/image115.jpeg"/><Relationship Id="rId5" Type="http://schemas.openxmlformats.org/officeDocument/2006/relationships/image" Target="../media/image109.jpg"/><Relationship Id="rId10" Type="http://schemas.openxmlformats.org/officeDocument/2006/relationships/image" Target="../media/image114.jpg"/><Relationship Id="rId4" Type="http://schemas.openxmlformats.org/officeDocument/2006/relationships/image" Target="../media/image108.jpg"/><Relationship Id="rId9" Type="http://schemas.openxmlformats.org/officeDocument/2006/relationships/image" Target="../media/image113.jpg"/><Relationship Id="rId14" Type="http://schemas.openxmlformats.org/officeDocument/2006/relationships/audio" Target="../media/audio1.wav"/></Relationships>
</file>

<file path=ppt/slides/_rels/slide49.xml.rels><?xml version="1.0" encoding="UTF-8" standalone="yes"?>
<Relationships xmlns="http://schemas.openxmlformats.org/package/2006/relationships"><Relationship Id="rId3" Type="http://schemas.openxmlformats.org/officeDocument/2006/relationships/image" Target="../media/image118.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21.jpg"/><Relationship Id="rId5" Type="http://schemas.openxmlformats.org/officeDocument/2006/relationships/image" Target="../media/image120.jpg"/><Relationship Id="rId4" Type="http://schemas.openxmlformats.org/officeDocument/2006/relationships/image" Target="../media/image119.jpe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audio" Target="../media/audio1.wav"/><Relationship Id="rId4" Type="http://schemas.openxmlformats.org/officeDocument/2006/relationships/image" Target="../media/image122.jpg"/></Relationships>
</file>

<file path=ppt/slides/_rels/slide5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123.jp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11.tif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2195736" y="188641"/>
            <a:ext cx="4662264" cy="1384995"/>
          </a:xfrm>
          <a:prstGeom prst="rect">
            <a:avLst/>
          </a:prstGeom>
        </p:spPr>
        <p:txBody>
          <a:bodyPr wrap="square">
            <a:spAutoFit/>
          </a:bodyPr>
          <a:lstStyle/>
          <a:p>
            <a:pPr algn="ctr"/>
            <a:endParaRPr lang="de-DE" sz="2400" b="1" dirty="0" smtClean="0">
              <a:ln>
                <a:solidFill>
                  <a:schemeClr val="bg1"/>
                </a:solidFill>
              </a:ln>
            </a:endParaRPr>
          </a:p>
          <a:p>
            <a:pPr algn="ctr"/>
            <a:r>
              <a:rPr lang="de-DE" sz="2400" b="1" dirty="0" smtClean="0">
                <a:ln>
                  <a:solidFill>
                    <a:schemeClr val="bg1"/>
                  </a:solidFill>
                </a:ln>
              </a:rPr>
              <a:t>So fing alles an!</a:t>
            </a:r>
            <a:endParaRPr lang="de-DE" b="1" dirty="0" smtClean="0">
              <a:ln>
                <a:solidFill>
                  <a:schemeClr val="bg1"/>
                </a:solidFill>
              </a:ln>
            </a:endParaRPr>
          </a:p>
          <a:p>
            <a:pPr algn="ctr"/>
            <a:r>
              <a:rPr lang="de-DE" b="1" dirty="0" smtClean="0">
                <a:ln>
                  <a:solidFill>
                    <a:schemeClr val="bg1"/>
                  </a:solidFill>
                </a:ln>
              </a:rPr>
              <a:t>Am </a:t>
            </a:r>
            <a:r>
              <a:rPr lang="de-DE" b="1" dirty="0">
                <a:ln>
                  <a:solidFill>
                    <a:schemeClr val="bg1"/>
                  </a:solidFill>
                </a:ln>
              </a:rPr>
              <a:t>04. Februar 2004</a:t>
            </a:r>
          </a:p>
          <a:p>
            <a:pPr algn="ctr"/>
            <a:r>
              <a:rPr lang="de-DE" b="1" dirty="0">
                <a:ln>
                  <a:solidFill>
                    <a:schemeClr val="bg1"/>
                  </a:solidFill>
                </a:ln>
              </a:rPr>
              <a:t>Autounfall im Überzucker</a:t>
            </a:r>
            <a:endParaRPr lang="de-DE" b="1" dirty="0"/>
          </a:p>
        </p:txBody>
      </p:sp>
      <p:pic>
        <p:nvPicPr>
          <p:cNvPr id="4" name="Grafik 3"/>
          <p:cNvPicPr>
            <a:picLocks noChangeAspect="1"/>
          </p:cNvPicPr>
          <p:nvPr/>
        </p:nvPicPr>
        <p:blipFill>
          <a:blip r:embed="rId4"/>
          <a:stretch>
            <a:fillRect/>
          </a:stretch>
        </p:blipFill>
        <p:spPr>
          <a:xfrm>
            <a:off x="1475656" y="1772816"/>
            <a:ext cx="6330152" cy="4782908"/>
          </a:xfrm>
          <a:prstGeom prst="rect">
            <a:avLst/>
          </a:prstGeom>
        </p:spPr>
      </p:pic>
      <p:sp>
        <p:nvSpPr>
          <p:cNvPr id="2" name="Textfeld 1"/>
          <p:cNvSpPr txBox="1"/>
          <p:nvPr/>
        </p:nvSpPr>
        <p:spPr>
          <a:xfrm>
            <a:off x="5364088" y="3501008"/>
            <a:ext cx="184731" cy="369332"/>
          </a:xfrm>
          <a:prstGeom prst="rect">
            <a:avLst/>
          </a:prstGeom>
          <a:noFill/>
        </p:spPr>
        <p:txBody>
          <a:bodyPr wrap="none" rtlCol="0">
            <a:spAutoFit/>
          </a:bodyPr>
          <a:lstStyle/>
          <a:p>
            <a:endParaRPr lang="de-DE" dirty="0"/>
          </a:p>
        </p:txBody>
      </p:sp>
    </p:spTree>
  </p:cSld>
  <p:clrMapOvr>
    <a:masterClrMapping/>
  </p:clrMapOvr>
  <mc:AlternateContent xmlns:mc="http://schemas.openxmlformats.org/markup-compatibility/2006" xmlns:p14="http://schemas.microsoft.com/office/powerpoint/2010/main">
    <mc:Choice Requires="p14">
      <p:transition spd="slow" p14:dur="900">
        <p14:warp dir="in"/>
        <p:sndAc>
          <p:stSnd>
            <p:snd r:embed="rId3" name="camera.wav"/>
          </p:stSnd>
        </p:sndAc>
      </p:transition>
    </mc:Choice>
    <mc:Fallback xmlns="">
      <p:transition spd="slow">
        <p:fade/>
        <p:sndAc>
          <p:stSnd>
            <p:snd r:embed="rId5" name="camera.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cstate="print"/>
          <a:srcRect/>
          <a:stretch>
            <a:fillRect/>
          </a:stretch>
        </p:blipFill>
        <p:spPr bwMode="auto">
          <a:xfrm>
            <a:off x="1259632" y="1412776"/>
            <a:ext cx="6832044" cy="4929287"/>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E:\Pictures\Treffen 2.jpg"/>
          <p:cNvPicPr>
            <a:picLocks noChangeAspect="1" noChangeArrowheads="1"/>
          </p:cNvPicPr>
          <p:nvPr/>
        </p:nvPicPr>
        <p:blipFill>
          <a:blip r:embed="rId4" cstate="print"/>
          <a:srcRect/>
          <a:stretch>
            <a:fillRect/>
          </a:stretch>
        </p:blipFill>
        <p:spPr bwMode="auto">
          <a:xfrm>
            <a:off x="2843808" y="4725144"/>
            <a:ext cx="3203848" cy="2132856"/>
          </a:xfrm>
          <a:prstGeom prst="rect">
            <a:avLst/>
          </a:prstGeom>
          <a:noFill/>
        </p:spPr>
      </p:pic>
      <p:pic>
        <p:nvPicPr>
          <p:cNvPr id="62467" name="Picture 3" descr="E:\Pictures\Treffen 1.jpg"/>
          <p:cNvPicPr>
            <a:picLocks noChangeAspect="1" noChangeArrowheads="1"/>
          </p:cNvPicPr>
          <p:nvPr/>
        </p:nvPicPr>
        <p:blipFill>
          <a:blip r:embed="rId5" cstate="print"/>
          <a:srcRect/>
          <a:stretch>
            <a:fillRect/>
          </a:stretch>
        </p:blipFill>
        <p:spPr bwMode="auto">
          <a:xfrm>
            <a:off x="2843808" y="2564904"/>
            <a:ext cx="3203848" cy="2160240"/>
          </a:xfrm>
          <a:prstGeom prst="rect">
            <a:avLst/>
          </a:prstGeom>
          <a:noFill/>
        </p:spPr>
      </p:pic>
      <p:pic>
        <p:nvPicPr>
          <p:cNvPr id="62469" name="Picture 5" descr="E:\Pictures\IMGP0697.jpg"/>
          <p:cNvPicPr>
            <a:picLocks noChangeAspect="1" noChangeArrowheads="1"/>
          </p:cNvPicPr>
          <p:nvPr/>
        </p:nvPicPr>
        <p:blipFill>
          <a:blip r:embed="rId6" cstate="print"/>
          <a:srcRect/>
          <a:stretch>
            <a:fillRect/>
          </a:stretch>
        </p:blipFill>
        <p:spPr bwMode="auto">
          <a:xfrm>
            <a:off x="2843808" y="0"/>
            <a:ext cx="3168352" cy="2564904"/>
          </a:xfrm>
          <a:prstGeom prst="rect">
            <a:avLst/>
          </a:prstGeom>
          <a:noFill/>
        </p:spPr>
      </p:pic>
      <p:pic>
        <p:nvPicPr>
          <p:cNvPr id="62470" name="Picture 6" descr="E:\Pictures\IMGP0700.jpg"/>
          <p:cNvPicPr>
            <a:picLocks noChangeAspect="1" noChangeArrowheads="1"/>
          </p:cNvPicPr>
          <p:nvPr/>
        </p:nvPicPr>
        <p:blipFill>
          <a:blip r:embed="rId7" cstate="print"/>
          <a:srcRect/>
          <a:stretch>
            <a:fillRect/>
          </a:stretch>
        </p:blipFill>
        <p:spPr bwMode="auto">
          <a:xfrm>
            <a:off x="6012160" y="4725144"/>
            <a:ext cx="3131840" cy="2132856"/>
          </a:xfrm>
          <a:prstGeom prst="rect">
            <a:avLst/>
          </a:prstGeom>
          <a:noFill/>
        </p:spPr>
      </p:pic>
      <p:pic>
        <p:nvPicPr>
          <p:cNvPr id="62471" name="Picture 7" descr="E:\Pictures\IMGP0747.jpg"/>
          <p:cNvPicPr>
            <a:picLocks noChangeAspect="1" noChangeArrowheads="1"/>
          </p:cNvPicPr>
          <p:nvPr/>
        </p:nvPicPr>
        <p:blipFill>
          <a:blip r:embed="rId8" cstate="print"/>
          <a:srcRect/>
          <a:stretch>
            <a:fillRect/>
          </a:stretch>
        </p:blipFill>
        <p:spPr bwMode="auto">
          <a:xfrm>
            <a:off x="6012160" y="0"/>
            <a:ext cx="3131840" cy="2564904"/>
          </a:xfrm>
          <a:prstGeom prst="rect">
            <a:avLst/>
          </a:prstGeom>
          <a:noFill/>
        </p:spPr>
      </p:pic>
      <p:pic>
        <p:nvPicPr>
          <p:cNvPr id="62473" name="Picture 9" descr="E:\Pictures\IMGP0749.jpg"/>
          <p:cNvPicPr>
            <a:picLocks noChangeAspect="1" noChangeArrowheads="1"/>
          </p:cNvPicPr>
          <p:nvPr/>
        </p:nvPicPr>
        <p:blipFill>
          <a:blip r:embed="rId9" cstate="print"/>
          <a:srcRect/>
          <a:stretch>
            <a:fillRect/>
          </a:stretch>
        </p:blipFill>
        <p:spPr bwMode="auto">
          <a:xfrm>
            <a:off x="6012160" y="2564904"/>
            <a:ext cx="3131840" cy="2160240"/>
          </a:xfrm>
          <a:prstGeom prst="rect">
            <a:avLst/>
          </a:prstGeom>
          <a:noFill/>
        </p:spPr>
      </p:pic>
      <p:pic>
        <p:nvPicPr>
          <p:cNvPr id="62474" name="Picture 10" descr="D:\IMGP0367.JPG"/>
          <p:cNvPicPr>
            <a:picLocks noChangeAspect="1" noChangeArrowheads="1"/>
          </p:cNvPicPr>
          <p:nvPr/>
        </p:nvPicPr>
        <p:blipFill>
          <a:blip r:embed="rId10" cstate="print"/>
          <a:srcRect/>
          <a:stretch>
            <a:fillRect/>
          </a:stretch>
        </p:blipFill>
        <p:spPr bwMode="auto">
          <a:xfrm>
            <a:off x="0" y="0"/>
            <a:ext cx="2843808" cy="2492896"/>
          </a:xfrm>
          <a:prstGeom prst="rect">
            <a:avLst/>
          </a:prstGeom>
          <a:noFill/>
        </p:spPr>
      </p:pic>
      <p:pic>
        <p:nvPicPr>
          <p:cNvPr id="62475" name="Picture 11" descr="D:\IMGP0370.JPG"/>
          <p:cNvPicPr>
            <a:picLocks noChangeAspect="1" noChangeArrowheads="1"/>
          </p:cNvPicPr>
          <p:nvPr/>
        </p:nvPicPr>
        <p:blipFill>
          <a:blip r:embed="rId11" cstate="print"/>
          <a:srcRect/>
          <a:stretch>
            <a:fillRect/>
          </a:stretch>
        </p:blipFill>
        <p:spPr bwMode="auto">
          <a:xfrm>
            <a:off x="1" y="2420889"/>
            <a:ext cx="2843807" cy="2304255"/>
          </a:xfrm>
          <a:prstGeom prst="rect">
            <a:avLst/>
          </a:prstGeom>
          <a:noFill/>
        </p:spPr>
      </p:pic>
      <p:pic>
        <p:nvPicPr>
          <p:cNvPr id="62476" name="Picture 12" descr="D:\IMGP0385.JPG"/>
          <p:cNvPicPr>
            <a:picLocks noChangeAspect="1" noChangeArrowheads="1"/>
          </p:cNvPicPr>
          <p:nvPr/>
        </p:nvPicPr>
        <p:blipFill>
          <a:blip r:embed="rId12" cstate="print"/>
          <a:srcRect/>
          <a:stretch>
            <a:fillRect/>
          </a:stretch>
        </p:blipFill>
        <p:spPr bwMode="auto">
          <a:xfrm>
            <a:off x="0" y="4725144"/>
            <a:ext cx="2863589" cy="213285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13" name="camera.wav"/>
          </p:stSnd>
        </p:sndAc>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4" cstate="print"/>
          <a:srcRect/>
          <a:stretch>
            <a:fillRect/>
          </a:stretch>
        </p:blipFill>
        <p:spPr bwMode="auto">
          <a:xfrm>
            <a:off x="1043608" y="1196752"/>
            <a:ext cx="7920880" cy="5419873"/>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4" cstate="print"/>
          <a:srcRect/>
          <a:stretch>
            <a:fillRect/>
          </a:stretch>
        </p:blipFill>
        <p:spPr bwMode="auto">
          <a:xfrm>
            <a:off x="1835696" y="1412776"/>
            <a:ext cx="6648739" cy="4986554"/>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4" cstate="print"/>
          <a:srcRect/>
          <a:stretch>
            <a:fillRect/>
          </a:stretch>
        </p:blipFill>
        <p:spPr bwMode="auto">
          <a:xfrm>
            <a:off x="1547664" y="1196752"/>
            <a:ext cx="6780245" cy="5085184"/>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4" cstate="print"/>
          <a:srcRect/>
          <a:stretch>
            <a:fillRect/>
          </a:stretch>
        </p:blipFill>
        <p:spPr bwMode="auto">
          <a:xfrm>
            <a:off x="1115616" y="3645024"/>
            <a:ext cx="6804248" cy="2605175"/>
          </a:xfrm>
          <a:prstGeom prst="rect">
            <a:avLst/>
          </a:prstGeom>
          <a:ln>
            <a:noFill/>
          </a:ln>
          <a:effectLst>
            <a:outerShdw blurRad="292100" dist="139700" dir="2700000" algn="tl" rotWithShape="0">
              <a:srgbClr val="333333">
                <a:alpha val="65000"/>
              </a:srgbClr>
            </a:outerShdw>
          </a:effectLst>
        </p:spPr>
      </p:pic>
      <p:pic>
        <p:nvPicPr>
          <p:cNvPr id="23553" name="Picture 1" descr="E:\Pictures\Maximare Gesundheitstage.jpg"/>
          <p:cNvPicPr>
            <a:picLocks noChangeAspect="1" noChangeArrowheads="1"/>
          </p:cNvPicPr>
          <p:nvPr/>
        </p:nvPicPr>
        <p:blipFill>
          <a:blip r:embed="rId5" cstate="print"/>
          <a:srcRect/>
          <a:stretch>
            <a:fillRect/>
          </a:stretch>
        </p:blipFill>
        <p:spPr bwMode="auto">
          <a:xfrm>
            <a:off x="2267744" y="908720"/>
            <a:ext cx="4338228" cy="2551899"/>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6" name="camera.wav"/>
          </p:stSnd>
        </p:sndAc>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4" cstate="print"/>
          <a:srcRect/>
          <a:stretch>
            <a:fillRect/>
          </a:stretch>
        </p:blipFill>
        <p:spPr bwMode="auto">
          <a:xfrm>
            <a:off x="1259632" y="1196752"/>
            <a:ext cx="6959252" cy="5187021"/>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fdp-ahlen.de/images/stories/Pressemitteilungen/Protestkundgebung%20auf%20dem%20Marktplatz%20AT%2021.09.09.jpg"/>
          <p:cNvPicPr>
            <a:picLocks noChangeAspect="1" noChangeArrowheads="1"/>
          </p:cNvPicPr>
          <p:nvPr/>
        </p:nvPicPr>
        <p:blipFill>
          <a:blip r:embed="rId4" cstate="print"/>
          <a:srcRect/>
          <a:stretch>
            <a:fillRect/>
          </a:stretch>
        </p:blipFill>
        <p:spPr bwMode="auto">
          <a:xfrm>
            <a:off x="2123728" y="1628800"/>
            <a:ext cx="5832648" cy="4426528"/>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4" cstate="print"/>
          <a:srcRect/>
          <a:stretch>
            <a:fillRect/>
          </a:stretch>
        </p:blipFill>
        <p:spPr bwMode="auto">
          <a:xfrm>
            <a:off x="1547664" y="1268760"/>
            <a:ext cx="6732240" cy="498996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udrun\Desktop\Johanna 2.jpg"/>
          <p:cNvPicPr>
            <a:picLocks noChangeAspect="1" noChangeArrowheads="1"/>
          </p:cNvPicPr>
          <p:nvPr/>
        </p:nvPicPr>
        <p:blipFill>
          <a:blip r:embed="rId4" cstate="print"/>
          <a:srcRect/>
          <a:stretch>
            <a:fillRect/>
          </a:stretch>
        </p:blipFill>
        <p:spPr bwMode="auto">
          <a:xfrm>
            <a:off x="1691680" y="1556792"/>
            <a:ext cx="6516216" cy="4747702"/>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cstate="print"/>
          <a:srcRect/>
          <a:stretch>
            <a:fillRect/>
          </a:stretch>
        </p:blipFill>
        <p:spPr bwMode="auto">
          <a:xfrm>
            <a:off x="1619672" y="1124744"/>
            <a:ext cx="6516216" cy="488716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gudrun\Pictures\Kindergesundheitstag planung.jpg"/>
          <p:cNvPicPr>
            <a:picLocks noChangeAspect="1" noChangeArrowheads="1"/>
          </p:cNvPicPr>
          <p:nvPr/>
        </p:nvPicPr>
        <p:blipFill>
          <a:blip r:embed="rId4" cstate="print"/>
          <a:srcRect/>
          <a:stretch>
            <a:fillRect/>
          </a:stretch>
        </p:blipFill>
        <p:spPr bwMode="auto">
          <a:xfrm>
            <a:off x="1763688" y="1268760"/>
            <a:ext cx="5743575" cy="4316649"/>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udrun\Pictures\Kindergesundheitstag 1.jpg"/>
          <p:cNvPicPr>
            <a:picLocks noChangeAspect="1" noChangeArrowheads="1"/>
          </p:cNvPicPr>
          <p:nvPr/>
        </p:nvPicPr>
        <p:blipFill>
          <a:blip r:embed="rId4" cstate="print"/>
          <a:srcRect/>
          <a:stretch>
            <a:fillRect/>
          </a:stretch>
        </p:blipFill>
        <p:spPr bwMode="auto">
          <a:xfrm>
            <a:off x="1691680" y="1628800"/>
            <a:ext cx="5743575" cy="4329546"/>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preferRelativeResize="0">
            <a:picLocks noChangeAspect="1" noChangeArrowheads="1"/>
          </p:cNvPicPr>
          <p:nvPr/>
        </p:nvPicPr>
        <p:blipFill>
          <a:blip r:embed="rId4" cstate="print"/>
          <a:srcRect/>
          <a:stretch>
            <a:fillRect/>
          </a:stretch>
        </p:blipFill>
        <p:spPr bwMode="auto">
          <a:xfrm>
            <a:off x="1475656" y="1052736"/>
            <a:ext cx="6836569" cy="5135451"/>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Pictures\Einladg2011   2.jpg"/>
          <p:cNvPicPr>
            <a:picLocks noChangeAspect="1" noChangeArrowheads="1"/>
          </p:cNvPicPr>
          <p:nvPr/>
        </p:nvPicPr>
        <p:blipFill>
          <a:blip r:embed="rId4" cstate="print"/>
          <a:srcRect/>
          <a:stretch>
            <a:fillRect/>
          </a:stretch>
        </p:blipFill>
        <p:spPr bwMode="auto">
          <a:xfrm>
            <a:off x="1259632" y="980728"/>
            <a:ext cx="6858000" cy="51435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udrun\Pictures\2011-11-02 Kroatien Vir\Kroatien Vir 143.JPG"/>
          <p:cNvPicPr>
            <a:picLocks noChangeAspect="1" noChangeArrowheads="1"/>
          </p:cNvPicPr>
          <p:nvPr/>
        </p:nvPicPr>
        <p:blipFill>
          <a:blip r:embed="rId4" cstate="print"/>
          <a:srcRect/>
          <a:stretch>
            <a:fillRect/>
          </a:stretch>
        </p:blipFill>
        <p:spPr bwMode="auto">
          <a:xfrm>
            <a:off x="0" y="3212976"/>
            <a:ext cx="4499992" cy="3645024"/>
          </a:xfrm>
          <a:prstGeom prst="rect">
            <a:avLst/>
          </a:prstGeom>
          <a:noFill/>
        </p:spPr>
      </p:pic>
      <p:pic>
        <p:nvPicPr>
          <p:cNvPr id="5" name="Picture 2" descr="C:\Users\gudrun\Pictures\2011-11-02 Kroatien Vir\Kroatien Vir 167.JPG"/>
          <p:cNvPicPr>
            <a:picLocks noChangeAspect="1" noChangeArrowheads="1"/>
          </p:cNvPicPr>
          <p:nvPr/>
        </p:nvPicPr>
        <p:blipFill>
          <a:blip r:embed="rId5" cstate="print"/>
          <a:srcRect/>
          <a:stretch>
            <a:fillRect/>
          </a:stretch>
        </p:blipFill>
        <p:spPr bwMode="auto">
          <a:xfrm>
            <a:off x="4427984" y="3212976"/>
            <a:ext cx="4716016" cy="3645024"/>
          </a:xfrm>
          <a:prstGeom prst="rect">
            <a:avLst/>
          </a:prstGeom>
          <a:noFill/>
        </p:spPr>
      </p:pic>
      <p:pic>
        <p:nvPicPr>
          <p:cNvPr id="6" name="Picture 2" descr="C:\Users\gudrun\Pictures\2011-11-02 Kroatien Vir\Kroatien Vir 126.JPG"/>
          <p:cNvPicPr>
            <a:picLocks noChangeAspect="1" noChangeArrowheads="1"/>
          </p:cNvPicPr>
          <p:nvPr/>
        </p:nvPicPr>
        <p:blipFill>
          <a:blip r:embed="rId6" cstate="print"/>
          <a:srcRect/>
          <a:stretch>
            <a:fillRect/>
          </a:stretch>
        </p:blipFill>
        <p:spPr bwMode="auto">
          <a:xfrm>
            <a:off x="0" y="0"/>
            <a:ext cx="4427984" cy="3212976"/>
          </a:xfrm>
          <a:prstGeom prst="rect">
            <a:avLst/>
          </a:prstGeom>
          <a:noFill/>
        </p:spPr>
      </p:pic>
      <p:pic>
        <p:nvPicPr>
          <p:cNvPr id="7" name="Picture 2" descr="C:\Users\gudrun\Pictures\2011-11-02 Kroatien Vir\Kroatien Vir 089.JPG"/>
          <p:cNvPicPr>
            <a:picLocks noChangeAspect="1" noChangeArrowheads="1"/>
          </p:cNvPicPr>
          <p:nvPr/>
        </p:nvPicPr>
        <p:blipFill>
          <a:blip r:embed="rId7" cstate="print"/>
          <a:srcRect/>
          <a:stretch>
            <a:fillRect/>
          </a:stretch>
        </p:blipFill>
        <p:spPr bwMode="auto">
          <a:xfrm>
            <a:off x="4427984" y="0"/>
            <a:ext cx="4716016" cy="321297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8" name="camera.wav"/>
          </p:stSnd>
        </p:sndAc>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112" y="0"/>
            <a:ext cx="3563888" cy="3212976"/>
          </a:xfrm>
          <a:prstGeom prst="rect">
            <a:avLst/>
          </a:prstGeom>
        </p:spPr>
      </p:pic>
      <p:pic>
        <p:nvPicPr>
          <p:cNvPr id="3"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0112" y="3212976"/>
            <a:ext cx="3563888" cy="3645024"/>
          </a:xfrm>
          <a:prstGeom prst="rect">
            <a:avLst/>
          </a:prstGeom>
        </p:spPr>
      </p:pic>
      <p:pic>
        <p:nvPicPr>
          <p:cNvPr id="7" name="Grafi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5580112" cy="3789040"/>
          </a:xfrm>
          <a:prstGeom prst="rect">
            <a:avLst/>
          </a:prstGeom>
        </p:spPr>
      </p:pic>
      <p:pic>
        <p:nvPicPr>
          <p:cNvPr id="8" name="Grafi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86" y="3573016"/>
            <a:ext cx="5569227" cy="3789040"/>
          </a:xfrm>
          <a:prstGeom prst="rect">
            <a:avLst/>
          </a:prstGeom>
        </p:spPr>
      </p:pic>
    </p:spTree>
    <p:extLst>
      <p:ext uri="{BB962C8B-B14F-4D97-AF65-F5344CB8AC3E}">
        <p14:creationId xmlns:p14="http://schemas.microsoft.com/office/powerpoint/2010/main" val="1959138968"/>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8" name="camera.wav"/>
          </p:stSnd>
        </p:sndAc>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cstate="print"/>
          <a:srcRect/>
          <a:stretch>
            <a:fillRect/>
          </a:stretch>
        </p:blipFill>
        <p:spPr bwMode="auto">
          <a:xfrm>
            <a:off x="1979712" y="1772816"/>
            <a:ext cx="5272088" cy="3954066"/>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9632" y="908720"/>
            <a:ext cx="6768752" cy="5055493"/>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927367248"/>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kaffee.jpg"/>
          <p:cNvPicPr>
            <a:picLocks noChangeAspect="1"/>
          </p:cNvPicPr>
          <p:nvPr/>
        </p:nvPicPr>
        <p:blipFill>
          <a:blip r:embed="rId4" cstate="print"/>
          <a:stretch>
            <a:fillRect/>
          </a:stretch>
        </p:blipFill>
        <p:spPr>
          <a:xfrm>
            <a:off x="1547664" y="1412776"/>
            <a:ext cx="6120680" cy="459051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shg-hilfe-zur-selbsthilfe.de/files/sm181005.jpg"/>
          <p:cNvPicPr>
            <a:picLocks noChangeAspect="1" noChangeArrowheads="1"/>
          </p:cNvPicPr>
          <p:nvPr/>
        </p:nvPicPr>
        <p:blipFill>
          <a:blip r:embed="rId4" cstate="print"/>
          <a:srcRect/>
          <a:stretch>
            <a:fillRect/>
          </a:stretch>
        </p:blipFill>
        <p:spPr bwMode="auto">
          <a:xfrm>
            <a:off x="0" y="0"/>
            <a:ext cx="4355976" cy="3284984"/>
          </a:xfrm>
          <a:prstGeom prst="rect">
            <a:avLst/>
          </a:prstGeom>
          <a:noFill/>
        </p:spPr>
      </p:pic>
      <p:pic>
        <p:nvPicPr>
          <p:cNvPr id="3" name="Picture 2" descr="E:\Pictures\gudrunglcksrad.jpg"/>
          <p:cNvPicPr>
            <a:picLocks noChangeAspect="1" noChangeArrowheads="1"/>
          </p:cNvPicPr>
          <p:nvPr/>
        </p:nvPicPr>
        <p:blipFill>
          <a:blip r:embed="rId5" cstate="print"/>
          <a:srcRect/>
          <a:stretch>
            <a:fillRect/>
          </a:stretch>
        </p:blipFill>
        <p:spPr bwMode="auto">
          <a:xfrm>
            <a:off x="4355976" y="0"/>
            <a:ext cx="4788024" cy="3284984"/>
          </a:xfrm>
          <a:prstGeom prst="rect">
            <a:avLst/>
          </a:prstGeom>
          <a:noFill/>
        </p:spPr>
      </p:pic>
      <p:pic>
        <p:nvPicPr>
          <p:cNvPr id="8194" name="Picture 2" descr="http://kinder-diabetes-ahlen.beepworld.de/files/kids-fun-wold1.jpg"/>
          <p:cNvPicPr>
            <a:picLocks noChangeAspect="1" noChangeArrowheads="1"/>
          </p:cNvPicPr>
          <p:nvPr/>
        </p:nvPicPr>
        <p:blipFill>
          <a:blip r:embed="rId6" cstate="print"/>
          <a:srcRect/>
          <a:stretch>
            <a:fillRect/>
          </a:stretch>
        </p:blipFill>
        <p:spPr bwMode="auto">
          <a:xfrm>
            <a:off x="0" y="3284984"/>
            <a:ext cx="4427984" cy="3573016"/>
          </a:xfrm>
          <a:prstGeom prst="rect">
            <a:avLst/>
          </a:prstGeom>
          <a:noFill/>
        </p:spPr>
      </p:pic>
      <p:pic>
        <p:nvPicPr>
          <p:cNvPr id="8198" name="Picture 6" descr="http://kinder-diabetes-ahlen.beepworld.de/files/kids-fun-world2.jpg"/>
          <p:cNvPicPr>
            <a:picLocks noChangeAspect="1" noChangeArrowheads="1"/>
          </p:cNvPicPr>
          <p:nvPr/>
        </p:nvPicPr>
        <p:blipFill>
          <a:blip r:embed="rId7" cstate="print"/>
          <a:srcRect/>
          <a:stretch>
            <a:fillRect/>
          </a:stretch>
        </p:blipFill>
        <p:spPr bwMode="auto">
          <a:xfrm>
            <a:off x="4427984" y="3284984"/>
            <a:ext cx="4716016" cy="357301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8" name="camera.wav"/>
          </p:stSnd>
        </p:sndAc>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cstate="print"/>
          <a:srcRect/>
          <a:stretch>
            <a:fillRect/>
          </a:stretch>
        </p:blipFill>
        <p:spPr bwMode="auto">
          <a:xfrm>
            <a:off x="1691680" y="980728"/>
            <a:ext cx="6408712" cy="5219999"/>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E:\Pictures\Jens Span.jpg"/>
          <p:cNvPicPr>
            <a:picLocks noChangeAspect="1" noChangeArrowheads="1"/>
          </p:cNvPicPr>
          <p:nvPr/>
        </p:nvPicPr>
        <p:blipFill>
          <a:blip r:embed="rId4" cstate="print"/>
          <a:srcRect/>
          <a:stretch>
            <a:fillRect/>
          </a:stretch>
        </p:blipFill>
        <p:spPr bwMode="auto">
          <a:xfrm>
            <a:off x="1187624" y="1340768"/>
            <a:ext cx="6693239" cy="4934557"/>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9672" y="1628800"/>
            <a:ext cx="6386988" cy="4734058"/>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521922499"/>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0" name="Picture 4" descr="Foto"/>
          <p:cNvPicPr>
            <a:picLocks noChangeAspect="1" noChangeArrowheads="1"/>
          </p:cNvPicPr>
          <p:nvPr/>
        </p:nvPicPr>
        <p:blipFill>
          <a:blip r:embed="rId4" cstate="print"/>
          <a:srcRect/>
          <a:stretch>
            <a:fillRect/>
          </a:stretch>
        </p:blipFill>
        <p:spPr bwMode="auto">
          <a:xfrm>
            <a:off x="4499991" y="0"/>
            <a:ext cx="4644009" cy="3429000"/>
          </a:xfrm>
          <a:prstGeom prst="rect">
            <a:avLst/>
          </a:prstGeom>
          <a:noFill/>
        </p:spPr>
      </p:pic>
      <p:pic>
        <p:nvPicPr>
          <p:cNvPr id="91142" name="Picture 6" descr="Foto"/>
          <p:cNvPicPr>
            <a:picLocks noChangeAspect="1" noChangeArrowheads="1"/>
          </p:cNvPicPr>
          <p:nvPr/>
        </p:nvPicPr>
        <p:blipFill>
          <a:blip r:embed="rId5" cstate="print"/>
          <a:srcRect/>
          <a:stretch>
            <a:fillRect/>
          </a:stretch>
        </p:blipFill>
        <p:spPr bwMode="auto">
          <a:xfrm>
            <a:off x="0" y="0"/>
            <a:ext cx="4499992" cy="3429000"/>
          </a:xfrm>
          <a:prstGeom prst="rect">
            <a:avLst/>
          </a:prstGeom>
          <a:noFill/>
        </p:spPr>
      </p:pic>
      <p:pic>
        <p:nvPicPr>
          <p:cNvPr id="5" name="Picture 2" descr="E:\Pictures\gudrunglcksrad.jpg"/>
          <p:cNvPicPr>
            <a:picLocks noChangeAspect="1" noChangeArrowheads="1"/>
          </p:cNvPicPr>
          <p:nvPr/>
        </p:nvPicPr>
        <p:blipFill>
          <a:blip r:embed="rId6" cstate="print"/>
          <a:srcRect/>
          <a:stretch>
            <a:fillRect/>
          </a:stretch>
        </p:blipFill>
        <p:spPr bwMode="auto">
          <a:xfrm>
            <a:off x="0" y="3429000"/>
            <a:ext cx="4572000" cy="3429000"/>
          </a:xfrm>
          <a:prstGeom prst="rect">
            <a:avLst/>
          </a:prstGeom>
          <a:noFill/>
        </p:spPr>
      </p:pic>
      <p:pic>
        <p:nvPicPr>
          <p:cNvPr id="6" name="Picture 2" descr="http://www.shg-hilfe-zur-selbsthilfe.de/files/sm181005.jpg"/>
          <p:cNvPicPr>
            <a:picLocks noChangeAspect="1" noChangeArrowheads="1"/>
          </p:cNvPicPr>
          <p:nvPr/>
        </p:nvPicPr>
        <p:blipFill>
          <a:blip r:embed="rId7" cstate="print"/>
          <a:srcRect/>
          <a:stretch>
            <a:fillRect/>
          </a:stretch>
        </p:blipFill>
        <p:spPr bwMode="auto">
          <a:xfrm>
            <a:off x="4572000" y="3429000"/>
            <a:ext cx="4572000" cy="3429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8" name="camera.wav"/>
          </p:stSnd>
        </p:sndAc>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kidsfun_45x60mm 2013.jpg"/>
          <p:cNvPicPr>
            <a:picLocks noChangeAspect="1" noChangeArrowheads="1"/>
          </p:cNvPicPr>
          <p:nvPr/>
        </p:nvPicPr>
        <p:blipFill>
          <a:blip r:embed="rId4" cstate="print"/>
          <a:srcRect/>
          <a:stretch>
            <a:fillRect/>
          </a:stretch>
        </p:blipFill>
        <p:spPr bwMode="auto">
          <a:xfrm>
            <a:off x="4499992" y="0"/>
            <a:ext cx="4644008" cy="6858000"/>
          </a:xfrm>
          <a:prstGeom prst="rect">
            <a:avLst/>
          </a:prstGeom>
          <a:noFill/>
        </p:spPr>
      </p:pic>
      <p:pic>
        <p:nvPicPr>
          <p:cNvPr id="4" name="Picture 6" descr="http://kinder-diabetes-ahlen.beepworld.de/files/kids-fun-world2.jpg"/>
          <p:cNvPicPr>
            <a:picLocks noChangeAspect="1" noChangeArrowheads="1"/>
          </p:cNvPicPr>
          <p:nvPr/>
        </p:nvPicPr>
        <p:blipFill>
          <a:blip r:embed="rId5" cstate="print"/>
          <a:srcRect/>
          <a:stretch>
            <a:fillRect/>
          </a:stretch>
        </p:blipFill>
        <p:spPr bwMode="auto">
          <a:xfrm>
            <a:off x="0" y="0"/>
            <a:ext cx="4535488" cy="3573016"/>
          </a:xfrm>
          <a:prstGeom prst="rect">
            <a:avLst/>
          </a:prstGeom>
          <a:noFill/>
        </p:spPr>
      </p:pic>
      <p:pic>
        <p:nvPicPr>
          <p:cNvPr id="5" name="Picture 2" descr="http://kinder-diabetes-ahlen.beepworld.de/files/kids-fun-wold1.jpg"/>
          <p:cNvPicPr>
            <a:picLocks noChangeAspect="1" noChangeArrowheads="1"/>
          </p:cNvPicPr>
          <p:nvPr/>
        </p:nvPicPr>
        <p:blipFill>
          <a:blip r:embed="rId6" cstate="print"/>
          <a:srcRect/>
          <a:stretch>
            <a:fillRect/>
          </a:stretch>
        </p:blipFill>
        <p:spPr bwMode="auto">
          <a:xfrm>
            <a:off x="0" y="3284984"/>
            <a:ext cx="4572000" cy="3573016"/>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7" name="camera.wav"/>
          </p:stSnd>
        </p:sndAc>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3261" y="997545"/>
            <a:ext cx="3378739" cy="5373216"/>
          </a:xfrm>
          <a:prstGeom prst="rect">
            <a:avLst/>
          </a:prstGeom>
        </p:spPr>
      </p:pic>
      <p:pic>
        <p:nvPicPr>
          <p:cNvPr id="3"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997545"/>
            <a:ext cx="3716904" cy="5488908"/>
          </a:xfrm>
          <a:prstGeom prst="rect">
            <a:avLst/>
          </a:prstGeom>
        </p:spPr>
      </p:pic>
    </p:spTree>
    <p:extLst>
      <p:ext uri="{BB962C8B-B14F-4D97-AF65-F5344CB8AC3E}">
        <p14:creationId xmlns:p14="http://schemas.microsoft.com/office/powerpoint/2010/main" val="1005672309"/>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6" name="camera.wav"/>
          </p:stSnd>
        </p:sndAc>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392"/>
            <a:ext cx="4644008" cy="6957392"/>
          </a:xfrm>
          <a:prstGeom prst="rect">
            <a:avLst/>
          </a:prstGeom>
        </p:spPr>
      </p:pic>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3278" y="-99392"/>
            <a:ext cx="4986570" cy="6957392"/>
          </a:xfrm>
          <a:prstGeom prst="rect">
            <a:avLst/>
          </a:prstGeom>
        </p:spPr>
      </p:pic>
    </p:spTree>
    <p:extLst>
      <p:ext uri="{BB962C8B-B14F-4D97-AF65-F5344CB8AC3E}">
        <p14:creationId xmlns:p14="http://schemas.microsoft.com/office/powerpoint/2010/main" val="3769476402"/>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6" name="camera.wav"/>
          </p:stSnd>
        </p:sndAc>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nhaltsplatzhalter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9672" y="1052736"/>
            <a:ext cx="5653136" cy="5539102"/>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408919198"/>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7" name="camera.wav"/>
          </p:stSnd>
        </p:sndAc>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755576" y="404664"/>
            <a:ext cx="7931224" cy="475230"/>
          </a:xfrm>
        </p:spPr>
        <p:txBody>
          <a:bodyPr>
            <a:normAutofit fontScale="90000"/>
          </a:bodyPr>
          <a:lstStyle/>
          <a:p>
            <a:pPr algn="ctr"/>
            <a:r>
              <a:rPr lang="de-DE" sz="2800" dirty="0" smtClean="0"/>
              <a:t/>
            </a:r>
            <a:br>
              <a:rPr lang="de-DE" sz="2800" dirty="0" smtClean="0"/>
            </a:br>
            <a:r>
              <a:rPr lang="de-DE" sz="2800" dirty="0" smtClean="0"/>
              <a:t>Diabetes-Kompetenz-Freizeit </a:t>
            </a:r>
            <a:r>
              <a:rPr lang="de-DE" sz="2800" dirty="0"/>
              <a:t>2016</a:t>
            </a:r>
            <a:r>
              <a:rPr lang="de-DE" sz="2800" dirty="0" smtClean="0"/>
              <a:t/>
            </a:r>
            <a:br>
              <a:rPr lang="de-DE" sz="2800" dirty="0" smtClean="0"/>
            </a:br>
            <a:r>
              <a:rPr lang="de-DE" sz="1600" dirty="0" smtClean="0"/>
              <a:t>auf dem Kinderbauerhof Wigger in Münster-Greven</a:t>
            </a:r>
            <a:endParaRPr lang="de-DE" sz="1600" dirty="0"/>
          </a:p>
        </p:txBody>
      </p:sp>
      <p:pic>
        <p:nvPicPr>
          <p:cNvPr id="4" name="Inhaltsplatzhalt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11760" y="1340768"/>
            <a:ext cx="4176464" cy="543709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443987735"/>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2" name="camera.wav"/>
          </p:stSnd>
        </p:sndAc>
      </p:transition>
    </mc:Choice>
    <mc:Fallback xmlns="">
      <p:transition spd="slow">
        <p:circle/>
        <p:sndAc>
          <p:stSnd>
            <p:snd r:embed="rId4" name="camera.wav"/>
          </p:stSnd>
        </p:sndAc>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b="1" dirty="0" smtClean="0"/>
              <a:t>Video der Freizeit 2016</a:t>
            </a:r>
            <a:endParaRPr lang="de-DE" b="1" dirty="0"/>
          </a:p>
        </p:txBody>
      </p:sp>
      <p:pic>
        <p:nvPicPr>
          <p:cNvPr id="4" name="nOsIkEOxKho"/>
          <p:cNvPicPr>
            <a:picLocks noGrp="1" noRot="1" noChangeAspect="1"/>
          </p:cNvPicPr>
          <p:nvPr>
            <p:ph idx="1"/>
            <a:videoFile r:link="rId1"/>
          </p:nvPr>
        </p:nvPicPr>
        <p:blipFill>
          <a:blip r:embed="rId4"/>
          <a:stretch>
            <a:fillRect/>
          </a:stretch>
        </p:blipFill>
        <p:spPr>
          <a:xfrm>
            <a:off x="1619559" y="2420888"/>
            <a:ext cx="5904769" cy="3615169"/>
          </a:xfrm>
          <a:prstGeom prst="rect">
            <a:avLst/>
          </a:prstGeom>
        </p:spPr>
      </p:pic>
    </p:spTree>
    <p:extLst>
      <p:ext uri="{BB962C8B-B14F-4D97-AF65-F5344CB8AC3E}">
        <p14:creationId xmlns:p14="http://schemas.microsoft.com/office/powerpoint/2010/main" val="3210035543"/>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1052736"/>
            <a:ext cx="6300192" cy="2561025"/>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92" y="3717032"/>
            <a:ext cx="4609416" cy="3140968"/>
          </a:xfrm>
          <a:prstGeom prst="rect">
            <a:avLst/>
          </a:prstGeom>
        </p:spPr>
      </p:pic>
      <p:pic>
        <p:nvPicPr>
          <p:cNvPr id="6" name="Grafi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4008" y="3717032"/>
            <a:ext cx="4499992" cy="3140968"/>
          </a:xfrm>
          <a:prstGeom prst="rect">
            <a:avLst/>
          </a:prstGeom>
        </p:spPr>
      </p:pic>
    </p:spTree>
    <p:extLst>
      <p:ext uri="{BB962C8B-B14F-4D97-AF65-F5344CB8AC3E}">
        <p14:creationId xmlns:p14="http://schemas.microsoft.com/office/powerpoint/2010/main" val="409770983"/>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2" name="camera.wav"/>
          </p:stSnd>
        </p:sndAc>
      </p:transition>
    </mc:Choice>
    <mc:Fallback xmlns="">
      <p:transition spd="slow">
        <p:circle/>
        <p:sndAc>
          <p:stSnd>
            <p:snd r:embed="rId9" name="camera.wav"/>
          </p:stSnd>
        </p:sndAc>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udrun\Desktop\Diabetikertag 2007.tiff"/>
          <p:cNvPicPr>
            <a:picLocks noChangeAspect="1" noChangeArrowheads="1"/>
          </p:cNvPicPr>
          <p:nvPr/>
        </p:nvPicPr>
        <p:blipFill>
          <a:blip r:embed="rId4" cstate="print"/>
          <a:srcRect/>
          <a:stretch>
            <a:fillRect/>
          </a:stretch>
        </p:blipFill>
        <p:spPr bwMode="auto">
          <a:xfrm>
            <a:off x="1187624" y="1268760"/>
            <a:ext cx="6588223" cy="5064661"/>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92132"/>
            <a:ext cx="3016136" cy="1944216"/>
          </a:xfrm>
          <a:prstGeom prst="rect">
            <a:avLst/>
          </a:prstGeom>
        </p:spPr>
      </p:pic>
      <p:pic>
        <p:nvPicPr>
          <p:cNvPr id="3" name="Grafi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8" y="-218068"/>
            <a:ext cx="3012959" cy="1831928"/>
          </a:xfrm>
          <a:prstGeom prst="rect">
            <a:avLst/>
          </a:prstGeom>
        </p:spPr>
      </p:pic>
      <p:pic>
        <p:nvPicPr>
          <p:cNvPr id="4" name="Grafik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16138" y="-186471"/>
            <a:ext cx="2996022" cy="1815271"/>
          </a:xfrm>
          <a:prstGeom prst="rect">
            <a:avLst/>
          </a:prstGeom>
        </p:spPr>
      </p:pic>
      <p:pic>
        <p:nvPicPr>
          <p:cNvPr id="5" name="Grafik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16136" y="1613861"/>
            <a:ext cx="3009189" cy="2034424"/>
          </a:xfrm>
          <a:prstGeom prst="rect">
            <a:avLst/>
          </a:prstGeom>
        </p:spPr>
      </p:pic>
      <p:pic>
        <p:nvPicPr>
          <p:cNvPr id="6" name="Grafik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2160" y="-186471"/>
            <a:ext cx="3131840" cy="1815271"/>
          </a:xfrm>
          <a:prstGeom prst="rect">
            <a:avLst/>
          </a:prstGeom>
        </p:spPr>
      </p:pic>
      <p:pic>
        <p:nvPicPr>
          <p:cNvPr id="7" name="Grafik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12159" y="1628800"/>
            <a:ext cx="3125310" cy="2002281"/>
          </a:xfrm>
          <a:prstGeom prst="rect">
            <a:avLst/>
          </a:prstGeom>
        </p:spPr>
      </p:pic>
      <p:pic>
        <p:nvPicPr>
          <p:cNvPr id="10" name="Grafik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19" y="3609472"/>
            <a:ext cx="2281322" cy="3590469"/>
          </a:xfrm>
          <a:prstGeom prst="rect">
            <a:avLst/>
          </a:prstGeom>
        </p:spPr>
      </p:pic>
      <p:pic>
        <p:nvPicPr>
          <p:cNvPr id="11" name="Grafik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00399" y="3609472"/>
            <a:ext cx="2259988" cy="3590469"/>
          </a:xfrm>
          <a:prstGeom prst="rect">
            <a:avLst/>
          </a:prstGeom>
        </p:spPr>
      </p:pic>
      <p:pic>
        <p:nvPicPr>
          <p:cNvPr id="12" name="Grafik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64143" y="3609471"/>
            <a:ext cx="2254354" cy="3632115"/>
          </a:xfrm>
          <a:prstGeom prst="rect">
            <a:avLst/>
          </a:prstGeom>
        </p:spPr>
      </p:pic>
      <p:pic>
        <p:nvPicPr>
          <p:cNvPr id="13" name="Grafik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80432" y="3587294"/>
            <a:ext cx="2474860" cy="4158701"/>
          </a:xfrm>
          <a:prstGeom prst="rect">
            <a:avLst/>
          </a:prstGeom>
        </p:spPr>
      </p:pic>
    </p:spTree>
    <p:extLst>
      <p:ext uri="{BB962C8B-B14F-4D97-AF65-F5344CB8AC3E}">
        <p14:creationId xmlns:p14="http://schemas.microsoft.com/office/powerpoint/2010/main" val="4256258923"/>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14" name="camera.wav"/>
          </p:stSnd>
        </p:sndAc>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2" y="-99392"/>
            <a:ext cx="2275373" cy="3125948"/>
          </a:xfrm>
          <a:prstGeom prst="rect">
            <a:avLst/>
          </a:prstGeom>
        </p:spPr>
      </p:pic>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2317" y="-180754"/>
            <a:ext cx="2304256" cy="3207310"/>
          </a:xfrm>
          <a:prstGeom prst="rect">
            <a:avLst/>
          </a:prstGeom>
        </p:spPr>
      </p:pic>
      <p:pic>
        <p:nvPicPr>
          <p:cNvPr id="4" name="Grafik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9993" y="-190108"/>
            <a:ext cx="2304256" cy="3144656"/>
          </a:xfrm>
          <a:prstGeom prst="rect">
            <a:avLst/>
          </a:prstGeom>
        </p:spPr>
      </p:pic>
      <p:pic>
        <p:nvPicPr>
          <p:cNvPr id="5" name="Grafik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4248" y="-171400"/>
            <a:ext cx="2339752" cy="3125948"/>
          </a:xfrm>
          <a:prstGeom prst="rect">
            <a:avLst/>
          </a:prstGeom>
        </p:spPr>
      </p:pic>
      <p:pic>
        <p:nvPicPr>
          <p:cNvPr id="6" name="Grafik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3" y="2954548"/>
            <a:ext cx="2270377" cy="4002844"/>
          </a:xfrm>
          <a:prstGeom prst="rect">
            <a:avLst/>
          </a:prstGeom>
        </p:spPr>
      </p:pic>
      <p:pic>
        <p:nvPicPr>
          <p:cNvPr id="7" name="Grafik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7744" y="2954548"/>
            <a:ext cx="2304256" cy="4002844"/>
          </a:xfrm>
          <a:prstGeom prst="rect">
            <a:avLst/>
          </a:prstGeom>
        </p:spPr>
      </p:pic>
      <p:pic>
        <p:nvPicPr>
          <p:cNvPr id="8" name="Grafik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67274" y="2947878"/>
            <a:ext cx="2275104" cy="4009514"/>
          </a:xfrm>
          <a:prstGeom prst="rect">
            <a:avLst/>
          </a:prstGeom>
        </p:spPr>
      </p:pic>
      <p:pic>
        <p:nvPicPr>
          <p:cNvPr id="9" name="Grafik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42377" y="2947878"/>
            <a:ext cx="2301623" cy="4009514"/>
          </a:xfrm>
          <a:prstGeom prst="rect">
            <a:avLst/>
          </a:prstGeom>
        </p:spPr>
      </p:pic>
    </p:spTree>
    <p:extLst>
      <p:ext uri="{BB962C8B-B14F-4D97-AF65-F5344CB8AC3E}">
        <p14:creationId xmlns:p14="http://schemas.microsoft.com/office/powerpoint/2010/main" val="4277668112"/>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2" name="camera.wav"/>
          </p:stSnd>
        </p:sndAc>
      </p:transition>
    </mc:Choice>
    <mc:Fallback xmlns="">
      <p:transition spd="slow">
        <p:circle/>
        <p:sndAc>
          <p:stSnd>
            <p:snd r:embed="rId11" name="camera.wav"/>
          </p:stSnd>
        </p:sndAc>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1800" y="692696"/>
            <a:ext cx="4248472" cy="5466033"/>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107715706"/>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673" y="1628800"/>
            <a:ext cx="6430078" cy="4796206"/>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073958524"/>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016" y="1556792"/>
            <a:ext cx="3851920" cy="5229200"/>
          </a:xfrm>
          <a:prstGeom prst="rect">
            <a:avLst/>
          </a:prstGeom>
        </p:spPr>
      </p:pic>
      <p:pic>
        <p:nvPicPr>
          <p:cNvPr id="3" name="Grafi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1307" y="1541755"/>
            <a:ext cx="3489991" cy="5229200"/>
          </a:xfrm>
          <a:prstGeom prst="rect">
            <a:avLst/>
          </a:prstGeom>
        </p:spPr>
      </p:pic>
    </p:spTree>
    <p:extLst>
      <p:ext uri="{BB962C8B-B14F-4D97-AF65-F5344CB8AC3E}">
        <p14:creationId xmlns:p14="http://schemas.microsoft.com/office/powerpoint/2010/main" val="3428938921"/>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6" name="camera.wav"/>
          </p:stSnd>
        </p:sndAc>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80" y="1268760"/>
            <a:ext cx="6436080" cy="484177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161539160"/>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2" name="camera.wav"/>
          </p:stSnd>
        </p:sndAc>
      </p:transition>
    </mc:Choice>
    <mc:Fallback xmlns="">
      <p:transition spd="slow">
        <p:circle/>
        <p:sndAc>
          <p:stSnd>
            <p:snd r:embed="rId4" name="camera.wav"/>
          </p:stSnd>
        </p:sndAc>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73" y="-30290"/>
            <a:ext cx="3179575" cy="2295330"/>
          </a:xfrm>
          <a:prstGeom prst="rect">
            <a:avLst/>
          </a:prstGeom>
        </p:spPr>
      </p:pic>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3848" y="-30290"/>
            <a:ext cx="2952328" cy="2295330"/>
          </a:xfrm>
          <a:prstGeom prst="rect">
            <a:avLst/>
          </a:prstGeom>
        </p:spPr>
      </p:pic>
      <p:pic>
        <p:nvPicPr>
          <p:cNvPr id="4" name="Grafik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6176" y="0"/>
            <a:ext cx="2987824" cy="2265040"/>
          </a:xfrm>
          <a:prstGeom prst="rect">
            <a:avLst/>
          </a:prstGeom>
        </p:spPr>
      </p:pic>
      <p:pic>
        <p:nvPicPr>
          <p:cNvPr id="5" name="Grafik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89" y="2265716"/>
            <a:ext cx="3171259" cy="2171396"/>
          </a:xfrm>
          <a:prstGeom prst="rect">
            <a:avLst/>
          </a:prstGeom>
        </p:spPr>
      </p:pic>
      <p:pic>
        <p:nvPicPr>
          <p:cNvPr id="6" name="Grafik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12637" y="2265040"/>
            <a:ext cx="2943539" cy="2172072"/>
          </a:xfrm>
          <a:prstGeom prst="rect">
            <a:avLst/>
          </a:prstGeom>
        </p:spPr>
      </p:pic>
      <p:pic>
        <p:nvPicPr>
          <p:cNvPr id="7" name="Grafik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274" y="4437112"/>
            <a:ext cx="3188364" cy="2388298"/>
          </a:xfrm>
          <a:prstGeom prst="rect">
            <a:avLst/>
          </a:prstGeom>
        </p:spPr>
      </p:pic>
      <p:pic>
        <p:nvPicPr>
          <p:cNvPr id="8" name="Grafik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24871" y="2262200"/>
            <a:ext cx="3019129" cy="2174912"/>
          </a:xfrm>
          <a:prstGeom prst="rect">
            <a:avLst/>
          </a:prstGeom>
        </p:spPr>
      </p:pic>
      <p:pic>
        <p:nvPicPr>
          <p:cNvPr id="9" name="Grafik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03848" y="4437112"/>
            <a:ext cx="2959223" cy="2388298"/>
          </a:xfrm>
          <a:prstGeom prst="rect">
            <a:avLst/>
          </a:prstGeom>
        </p:spPr>
      </p:pic>
      <p:pic>
        <p:nvPicPr>
          <p:cNvPr id="10" name="Grafik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56176" y="4436436"/>
            <a:ext cx="2987824" cy="2388974"/>
          </a:xfrm>
          <a:prstGeom prst="rect">
            <a:avLst/>
          </a:prstGeom>
        </p:spPr>
      </p:pic>
    </p:spTree>
    <p:extLst>
      <p:ext uri="{BB962C8B-B14F-4D97-AF65-F5344CB8AC3E}">
        <p14:creationId xmlns:p14="http://schemas.microsoft.com/office/powerpoint/2010/main" val="237224004"/>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2" name="camera.wav"/>
          </p:stSnd>
        </p:sndAc>
      </p:transition>
    </mc:Choice>
    <mc:Fallback xmlns="">
      <p:transition spd="slow">
        <p:circle/>
        <p:sndAc>
          <p:stSnd>
            <p:snd r:embed="rId12" name="camera.wav"/>
          </p:stSnd>
        </p:sndAc>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2987824" cy="2254797"/>
          </a:xfrm>
          <a:prstGeom prst="rect">
            <a:avLst/>
          </a:prstGeom>
        </p:spPr>
      </p:pic>
      <p:pic>
        <p:nvPicPr>
          <p:cNvPr id="3" name="Grafi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59" y="2254796"/>
            <a:ext cx="2987824" cy="2245475"/>
          </a:xfrm>
          <a:prstGeom prst="rect">
            <a:avLst/>
          </a:prstGeom>
        </p:spPr>
      </p:pic>
      <p:pic>
        <p:nvPicPr>
          <p:cNvPr id="4" name="Grafik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59" y="4500272"/>
            <a:ext cx="2987824" cy="2364287"/>
          </a:xfrm>
          <a:prstGeom prst="rect">
            <a:avLst/>
          </a:prstGeom>
        </p:spPr>
      </p:pic>
      <p:pic>
        <p:nvPicPr>
          <p:cNvPr id="5" name="Grafik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03983" y="-13524"/>
            <a:ext cx="3008177" cy="2268319"/>
          </a:xfrm>
          <a:prstGeom prst="rect">
            <a:avLst/>
          </a:prstGeom>
        </p:spPr>
      </p:pic>
      <p:pic>
        <p:nvPicPr>
          <p:cNvPr id="6" name="Grafik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2160" y="-13524"/>
            <a:ext cx="3131840" cy="2245478"/>
          </a:xfrm>
          <a:prstGeom prst="rect">
            <a:avLst/>
          </a:prstGeom>
        </p:spPr>
      </p:pic>
      <p:pic>
        <p:nvPicPr>
          <p:cNvPr id="7" name="Grafik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03983" y="2231953"/>
            <a:ext cx="3008177" cy="2254797"/>
          </a:xfrm>
          <a:prstGeom prst="rect">
            <a:avLst/>
          </a:prstGeom>
        </p:spPr>
      </p:pic>
      <p:pic>
        <p:nvPicPr>
          <p:cNvPr id="8" name="Grafik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28319" y="2231953"/>
            <a:ext cx="3115681" cy="2254797"/>
          </a:xfrm>
          <a:prstGeom prst="rect">
            <a:avLst/>
          </a:prstGeom>
        </p:spPr>
      </p:pic>
      <p:pic>
        <p:nvPicPr>
          <p:cNvPr id="9" name="Grafik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20143" y="4500271"/>
            <a:ext cx="2992018" cy="2399184"/>
          </a:xfrm>
          <a:prstGeom prst="rect">
            <a:avLst/>
          </a:prstGeom>
        </p:spPr>
      </p:pic>
      <p:pic>
        <p:nvPicPr>
          <p:cNvPr id="10" name="Grafik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28319" y="4486750"/>
            <a:ext cx="3115681" cy="2412705"/>
          </a:xfrm>
          <a:prstGeom prst="rect">
            <a:avLst/>
          </a:prstGeom>
        </p:spPr>
      </p:pic>
    </p:spTree>
    <p:extLst>
      <p:ext uri="{BB962C8B-B14F-4D97-AF65-F5344CB8AC3E}">
        <p14:creationId xmlns:p14="http://schemas.microsoft.com/office/powerpoint/2010/main" val="2796064593"/>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13" name="camera.wav"/>
          </p:stSnd>
        </p:sndAc>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2" y="1"/>
            <a:ext cx="2483768" cy="2420888"/>
          </a:xfrm>
          <a:prstGeom prst="rect">
            <a:avLst/>
          </a:prstGeom>
        </p:spPr>
      </p:pic>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1512" y="0"/>
            <a:ext cx="2152735" cy="2420889"/>
          </a:xfrm>
          <a:prstGeom prst="rect">
            <a:avLst/>
          </a:prstGeom>
        </p:spPr>
      </p:pic>
      <p:pic>
        <p:nvPicPr>
          <p:cNvPr id="4" name="Grafik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4247" y="17175"/>
            <a:ext cx="2372003" cy="2403714"/>
          </a:xfrm>
          <a:prstGeom prst="rect">
            <a:avLst/>
          </a:prstGeom>
        </p:spPr>
      </p:pic>
      <p:pic>
        <p:nvPicPr>
          <p:cNvPr id="5" name="Grafik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9326" y="0"/>
            <a:ext cx="2220786" cy="2420889"/>
          </a:xfrm>
          <a:prstGeom prst="rect">
            <a:avLst/>
          </a:prstGeom>
        </p:spPr>
      </p:pic>
      <p:pic>
        <p:nvPicPr>
          <p:cNvPr id="6" name="Grafik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12" y="2411829"/>
            <a:ext cx="2491780" cy="1953275"/>
          </a:xfrm>
          <a:prstGeom prst="rect">
            <a:avLst/>
          </a:prstGeom>
        </p:spPr>
      </p:pic>
      <p:pic>
        <p:nvPicPr>
          <p:cNvPr id="7" name="Grafik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60434" y="2438065"/>
            <a:ext cx="2351619" cy="1927040"/>
          </a:xfrm>
          <a:prstGeom prst="rect">
            <a:avLst/>
          </a:prstGeom>
        </p:spPr>
      </p:pic>
      <p:pic>
        <p:nvPicPr>
          <p:cNvPr id="8" name="Grafik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99792" y="2420889"/>
            <a:ext cx="2192186" cy="1944215"/>
          </a:xfrm>
          <a:prstGeom prst="rect">
            <a:avLst/>
          </a:prstGeom>
        </p:spPr>
      </p:pic>
      <p:pic>
        <p:nvPicPr>
          <p:cNvPr id="9" name="Grafik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51511" y="2382485"/>
            <a:ext cx="2208923" cy="1982620"/>
          </a:xfrm>
          <a:prstGeom prst="rect">
            <a:avLst/>
          </a:prstGeom>
        </p:spPr>
      </p:pic>
      <p:pic>
        <p:nvPicPr>
          <p:cNvPr id="10" name="Grafik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12" y="4365104"/>
            <a:ext cx="2327683" cy="2516223"/>
          </a:xfrm>
          <a:prstGeom prst="rect">
            <a:avLst/>
          </a:prstGeom>
        </p:spPr>
      </p:pic>
      <p:pic>
        <p:nvPicPr>
          <p:cNvPr id="11" name="Grafik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35086" y="4374164"/>
            <a:ext cx="3173018" cy="2483836"/>
          </a:xfrm>
          <a:prstGeom prst="rect">
            <a:avLst/>
          </a:prstGeom>
        </p:spPr>
      </p:pic>
      <p:pic>
        <p:nvPicPr>
          <p:cNvPr id="12" name="Grafik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08103" y="4365104"/>
            <a:ext cx="3703949" cy="2492896"/>
          </a:xfrm>
          <a:prstGeom prst="rect">
            <a:avLst/>
          </a:prstGeom>
        </p:spPr>
      </p:pic>
    </p:spTree>
    <p:extLst>
      <p:ext uri="{BB962C8B-B14F-4D97-AF65-F5344CB8AC3E}">
        <p14:creationId xmlns:p14="http://schemas.microsoft.com/office/powerpoint/2010/main" val="2505630302"/>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2" name="camera.wav"/>
          </p:stSnd>
        </p:sndAc>
      </p:transition>
    </mc:Choice>
    <mc:Fallback xmlns="">
      <p:transition spd="slow">
        <p:circle/>
        <p:sndAc>
          <p:stSnd>
            <p:snd r:embed="rId14" name="camera.wav"/>
          </p:stSnd>
        </p:sndAc>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2" y="3068960"/>
            <a:ext cx="5362466" cy="3789040"/>
          </a:xfrm>
          <a:prstGeom prst="rect">
            <a:avLst/>
          </a:prstGeom>
        </p:spPr>
      </p:pic>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0072" y="3068959"/>
            <a:ext cx="3935085" cy="3790191"/>
          </a:xfrm>
          <a:prstGeom prst="rect">
            <a:avLst/>
          </a:prstGeom>
        </p:spPr>
      </p:pic>
      <p:pic>
        <p:nvPicPr>
          <p:cNvPr id="4" name="Grafik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5" y="1"/>
            <a:ext cx="5373623" cy="3068960"/>
          </a:xfrm>
          <a:prstGeom prst="rect">
            <a:avLst/>
          </a:prstGeom>
        </p:spPr>
      </p:pic>
      <p:pic>
        <p:nvPicPr>
          <p:cNvPr id="5" name="Grafik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0032" y="0"/>
            <a:ext cx="4283968" cy="3068959"/>
          </a:xfrm>
          <a:prstGeom prst="rect">
            <a:avLst/>
          </a:prstGeom>
        </p:spPr>
      </p:pic>
    </p:spTree>
    <p:extLst>
      <p:ext uri="{BB962C8B-B14F-4D97-AF65-F5344CB8AC3E}">
        <p14:creationId xmlns:p14="http://schemas.microsoft.com/office/powerpoint/2010/main" val="950648640"/>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2" name="camera.wav"/>
          </p:stSnd>
        </p:sndAc>
      </p:transition>
    </mc:Choice>
    <mc:Fallback xmlns="">
      <p:transition spd="slow">
        <p:circle/>
        <p:sndAc>
          <p:stSnd>
            <p:snd r:embed="rId7" name="camera.wav"/>
          </p:stSnd>
        </p:sndAc>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cstate="print"/>
          <a:srcRect/>
          <a:stretch>
            <a:fillRect/>
          </a:stretch>
        </p:blipFill>
        <p:spPr bwMode="auto">
          <a:xfrm>
            <a:off x="1331640" y="1340768"/>
            <a:ext cx="6859471" cy="5102701"/>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620688"/>
            <a:ext cx="8424936" cy="1440160"/>
          </a:xfrm>
        </p:spPr>
        <p:txBody>
          <a:bodyPr>
            <a:normAutofit/>
          </a:bodyPr>
          <a:lstStyle/>
          <a:p>
            <a:pPr algn="ctr"/>
            <a:r>
              <a:rPr lang="de-DE" sz="1400" b="1" dirty="0" smtClean="0">
                <a:latin typeface="Arial" panose="020B0604020202020204" pitchFamily="34" charset="0"/>
                <a:cs typeface="Arial" panose="020B0604020202020204" pitchFamily="34" charset="0"/>
              </a:rPr>
              <a:t>Am </a:t>
            </a:r>
            <a:r>
              <a:rPr lang="de-DE" sz="1400" b="1" dirty="0">
                <a:latin typeface="Arial" panose="020B0604020202020204" pitchFamily="34" charset="0"/>
                <a:cs typeface="Arial" panose="020B0604020202020204" pitchFamily="34" charset="0"/>
              </a:rPr>
              <a:t>letzten Tag der Freizeit haben uns der Bürgermeister von Geestland Thorsten Krüger SPD (erster von rechts) und Lasse </a:t>
            </a:r>
            <a:r>
              <a:rPr lang="de-DE" sz="1400" b="1" dirty="0" err="1">
                <a:latin typeface="Arial" panose="020B0604020202020204" pitchFamily="34" charset="0"/>
                <a:cs typeface="Arial" panose="020B0604020202020204" pitchFamily="34" charset="0"/>
              </a:rPr>
              <a:t>Weritz</a:t>
            </a:r>
            <a:r>
              <a:rPr lang="de-DE" sz="1400" b="1" dirty="0">
                <a:latin typeface="Arial" panose="020B0604020202020204" pitchFamily="34" charset="0"/>
                <a:cs typeface="Arial" panose="020B0604020202020204" pitchFamily="34" charset="0"/>
              </a:rPr>
              <a:t> Bürgermeister von </a:t>
            </a:r>
            <a:r>
              <a:rPr lang="de-DE" sz="1400" b="1" dirty="0" err="1">
                <a:latin typeface="Arial" panose="020B0604020202020204" pitchFamily="34" charset="0"/>
                <a:cs typeface="Arial" panose="020B0604020202020204" pitchFamily="34" charset="0"/>
              </a:rPr>
              <a:t>Hemmor</a:t>
            </a:r>
            <a:r>
              <a:rPr lang="de-DE" sz="1400" b="1" dirty="0">
                <a:latin typeface="Arial" panose="020B0604020202020204" pitchFamily="34" charset="0"/>
                <a:cs typeface="Arial" panose="020B0604020202020204" pitchFamily="34" charset="0"/>
              </a:rPr>
              <a:t> CDU besucht</a:t>
            </a:r>
            <a:r>
              <a:rPr lang="de-DE" sz="1400" dirty="0">
                <a:latin typeface="Arial" panose="020B0604020202020204" pitchFamily="34" charset="0"/>
                <a:cs typeface="Arial" panose="020B0604020202020204" pitchFamily="34" charset="0"/>
              </a:rPr>
              <a:t>. </a:t>
            </a:r>
            <a:br>
              <a:rPr lang="de-DE" sz="1400" dirty="0">
                <a:latin typeface="Arial" panose="020B0604020202020204" pitchFamily="34" charset="0"/>
                <a:cs typeface="Arial" panose="020B0604020202020204" pitchFamily="34" charset="0"/>
              </a:rPr>
            </a:br>
            <a:r>
              <a:rPr lang="de-DE" sz="1600" dirty="0" smtClean="0"/>
              <a:t/>
            </a:r>
            <a:br>
              <a:rPr lang="de-DE" sz="1600" dirty="0" smtClean="0"/>
            </a:br>
            <a:r>
              <a:rPr lang="de-DE" sz="1400" b="1" dirty="0" smtClean="0"/>
              <a:t>Ronja </a:t>
            </a:r>
            <a:r>
              <a:rPr lang="de-DE" sz="1400" b="1" dirty="0"/>
              <a:t>(10 Jahre)</a:t>
            </a:r>
            <a:r>
              <a:rPr lang="de-DE" sz="1400" dirty="0"/>
              <a:t> und </a:t>
            </a:r>
            <a:r>
              <a:rPr lang="de-DE" sz="1400" b="1" dirty="0"/>
              <a:t>Lisa (11 Jahre)</a:t>
            </a:r>
            <a:r>
              <a:rPr lang="de-DE" sz="1400" dirty="0"/>
              <a:t> haben gemeinsam einem ganz persönlichen Vortrag vorbereitet der nicht nur mich zu Tränen gerührt hat!  </a:t>
            </a:r>
            <a:r>
              <a:rPr lang="de-DE" sz="1200" dirty="0" smtClean="0"/>
              <a:t>(</a:t>
            </a:r>
            <a:r>
              <a:rPr lang="de-DE" sz="1200" dirty="0"/>
              <a:t>Wer könnte besser zum Thema Typ 1 Diabetes aufklären als die betroffenen Kinder selber?) </a:t>
            </a:r>
          </a:p>
        </p:txBody>
      </p:sp>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656" y="2348880"/>
            <a:ext cx="5688632" cy="3528824"/>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368517914"/>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1760" y="620688"/>
            <a:ext cx="4248472" cy="5481899"/>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970567268"/>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srcRect/>
          <a:stretch>
            <a:fillRect/>
          </a:stretch>
        </p:blipFill>
        <p:spPr bwMode="auto">
          <a:xfrm>
            <a:off x="1331640" y="1268760"/>
            <a:ext cx="6880093" cy="516007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4" cstate="print"/>
          <a:srcRect/>
          <a:stretch>
            <a:fillRect/>
          </a:stretch>
        </p:blipFill>
        <p:spPr bwMode="auto">
          <a:xfrm>
            <a:off x="1403648" y="980728"/>
            <a:ext cx="7272808" cy="5497286"/>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kinder-diabetes-ahlen.beepworld.de/files/paul002.jpg"/>
          <p:cNvPicPr>
            <a:picLocks noChangeAspect="1" noChangeArrowheads="1"/>
          </p:cNvPicPr>
          <p:nvPr/>
        </p:nvPicPr>
        <p:blipFill>
          <a:blip r:embed="rId4" cstate="print"/>
          <a:srcRect/>
          <a:stretch>
            <a:fillRect/>
          </a:stretch>
        </p:blipFill>
        <p:spPr bwMode="auto">
          <a:xfrm>
            <a:off x="4427984" y="0"/>
            <a:ext cx="4716016" cy="6858000"/>
          </a:xfrm>
          <a:prstGeom prst="rect">
            <a:avLst/>
          </a:prstGeom>
          <a:noFill/>
        </p:spPr>
      </p:pic>
      <p:pic>
        <p:nvPicPr>
          <p:cNvPr id="6" name="Picture 2" descr="http://kinder-diabetes-ahlen.beepworld.de/files/nachruf001.jpg"/>
          <p:cNvPicPr>
            <a:picLocks noChangeAspect="1" noChangeArrowheads="1"/>
          </p:cNvPicPr>
          <p:nvPr/>
        </p:nvPicPr>
        <p:blipFill>
          <a:blip r:embed="rId5" cstate="print"/>
          <a:srcRect/>
          <a:stretch>
            <a:fillRect/>
          </a:stretch>
        </p:blipFill>
        <p:spPr bwMode="auto">
          <a:xfrm>
            <a:off x="0" y="0"/>
            <a:ext cx="4427984" cy="22048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2" descr="E:\Pictures\Nachruf (1).jpg"/>
          <p:cNvPicPr>
            <a:picLocks noChangeAspect="1" noChangeArrowheads="1"/>
          </p:cNvPicPr>
          <p:nvPr/>
        </p:nvPicPr>
        <p:blipFill>
          <a:blip r:embed="rId6" cstate="print"/>
          <a:stretch>
            <a:fillRect/>
          </a:stretch>
        </p:blipFill>
        <p:spPr bwMode="auto">
          <a:xfrm>
            <a:off x="0" y="2204864"/>
            <a:ext cx="4283968" cy="2016224"/>
          </a:xfrm>
          <a:prstGeom prst="rect">
            <a:avLst/>
          </a:prstGeom>
          <a:noFill/>
          <a:ln>
            <a:noFill/>
          </a:ln>
        </p:spPr>
      </p:pic>
      <p:pic>
        <p:nvPicPr>
          <p:cNvPr id="8" name="Picture 2" descr="C:\Users\gudrun\Documents\Scanned Documents\Cezilia Mehring.tiff"/>
          <p:cNvPicPr>
            <a:picLocks noChangeAspect="1" noChangeArrowheads="1"/>
          </p:cNvPicPr>
          <p:nvPr/>
        </p:nvPicPr>
        <p:blipFill>
          <a:blip r:embed="rId7" cstate="print"/>
          <a:srcRect/>
          <a:stretch>
            <a:fillRect/>
          </a:stretch>
        </p:blipFill>
        <p:spPr bwMode="auto">
          <a:xfrm>
            <a:off x="0" y="4293096"/>
            <a:ext cx="4355976" cy="25649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8" name="camera.wav"/>
          </p:stSnd>
        </p:sndAc>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640" y="1124744"/>
            <a:ext cx="6588224" cy="4941168"/>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683005227"/>
      </p:ext>
    </p:extLst>
  </p:cSld>
  <p:clrMapOvr>
    <a:masterClrMapping/>
  </p:clrMapOvr>
  <mc:AlternateContent xmlns:mc="http://schemas.openxmlformats.org/markup-compatibility/2006" xmlns:p14="http://schemas.microsoft.com/office/powerpoint/2010/main">
    <mc:Choice Requires="p14">
      <p:transition spd="slow" p14:dur="1500">
        <p:circle/>
        <p:sndAc>
          <p:stSnd>
            <p:snd r:embed="rId3" name="camera.wav"/>
          </p:stSnd>
        </p:sndAc>
      </p:transition>
    </mc:Choice>
    <mc:Fallback xmlns="">
      <p:transition spd="slow">
        <p:circle/>
        <p:sndAc>
          <p:stSnd>
            <p:snd r:embed="rId5" name="camera.wav"/>
          </p:stSnd>
        </p:sndAc>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565</Words>
  <Application>Microsoft Office PowerPoint</Application>
  <PresentationFormat>Bildschirmpräsentation (4:3)</PresentationFormat>
  <Paragraphs>88</Paragraphs>
  <Slides>51</Slides>
  <Notes>43</Notes>
  <HiddenSlides>0</HiddenSlides>
  <MMClips>1</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51</vt:i4>
      </vt:variant>
    </vt:vector>
  </HeadingPairs>
  <TitlesOfParts>
    <vt:vector size="55" baseType="lpstr">
      <vt:lpstr>Arial</vt:lpstr>
      <vt:lpstr>Calibri</vt:lpstr>
      <vt:lpstr>Calibri Light</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Diabetes-Kompetenz-Freizeit 2016 auf dem Kinderbauerhof Wigger in Münster-Greven</vt:lpstr>
      <vt:lpstr>Video der Freizeit 2016</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Am letzten Tag der Freizeit haben uns der Bürgermeister von Geestland Thorsten Krüger SPD (erster von rechts) und Lasse Weritz Bürgermeister von Hemmor CDU besucht.   Ronja (10 Jahre) und Lisa (11 Jahre) haben gemeinsam einem ganz persönlichen Vortrag vorbereitet der nicht nur mich zu Tränen gerührt hat!  (Wer könnte besser zum Thema Typ 1 Diabetes aufklären als die betroffenen Kinder selber?) </vt:lpstr>
      <vt:lpstr>PowerPoint-Präsentation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Hilfe zur Selbsthilfe e.V.</dc:title>
  <dc:creator>gudrun</dc:creator>
  <cp:lastModifiedBy>Gudrun John</cp:lastModifiedBy>
  <cp:revision>190</cp:revision>
  <dcterms:created xsi:type="dcterms:W3CDTF">2013-03-23T17:06:10Z</dcterms:created>
  <dcterms:modified xsi:type="dcterms:W3CDTF">2020-04-26T15:28:26Z</dcterms:modified>
</cp:coreProperties>
</file>