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sldIdLst>
    <p:sldId id="286" r:id="rId2"/>
    <p:sldId id="259" r:id="rId3"/>
    <p:sldId id="266" r:id="rId4"/>
    <p:sldId id="360" r:id="rId5"/>
    <p:sldId id="267" r:id="rId6"/>
    <p:sldId id="265" r:id="rId7"/>
    <p:sldId id="273" r:id="rId8"/>
    <p:sldId id="257" r:id="rId9"/>
    <p:sldId id="363" r:id="rId10"/>
    <p:sldId id="268" r:id="rId11"/>
    <p:sldId id="295" r:id="rId12"/>
    <p:sldId id="275" r:id="rId13"/>
    <p:sldId id="272" r:id="rId14"/>
    <p:sldId id="279" r:id="rId15"/>
    <p:sldId id="271" r:id="rId16"/>
    <p:sldId id="276" r:id="rId17"/>
    <p:sldId id="316" r:id="rId18"/>
    <p:sldId id="278" r:id="rId19"/>
    <p:sldId id="290" r:id="rId20"/>
    <p:sldId id="289" r:id="rId21"/>
    <p:sldId id="288" r:id="rId22"/>
    <p:sldId id="280" r:id="rId23"/>
    <p:sldId id="308" r:id="rId24"/>
    <p:sldId id="332" r:id="rId25"/>
    <p:sldId id="364" r:id="rId26"/>
    <p:sldId id="292" r:id="rId27"/>
    <p:sldId id="361" r:id="rId28"/>
    <p:sldId id="264" r:id="rId29"/>
    <p:sldId id="287" r:id="rId30"/>
    <p:sldId id="301" r:id="rId31"/>
    <p:sldId id="365" r:id="rId32"/>
    <p:sldId id="348" r:id="rId33"/>
    <p:sldId id="339" r:id="rId34"/>
    <p:sldId id="366" r:id="rId35"/>
    <p:sldId id="368" r:id="rId36"/>
    <p:sldId id="370" r:id="rId37"/>
    <p:sldId id="371" r:id="rId38"/>
    <p:sldId id="388" r:id="rId39"/>
    <p:sldId id="372" r:id="rId40"/>
    <p:sldId id="373" r:id="rId41"/>
    <p:sldId id="374" r:id="rId42"/>
    <p:sldId id="375" r:id="rId43"/>
    <p:sldId id="378" r:id="rId44"/>
    <p:sldId id="379" r:id="rId45"/>
    <p:sldId id="380" r:id="rId46"/>
    <p:sldId id="381" r:id="rId47"/>
    <p:sldId id="382" r:id="rId48"/>
    <p:sldId id="384" r:id="rId49"/>
    <p:sldId id="386" r:id="rId50"/>
    <p:sldId id="385" r:id="rId51"/>
    <p:sldId id="387" r:id="rId52"/>
    <p:sldId id="389" r:id="rId5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434" autoAdjust="0"/>
  </p:normalViewPr>
  <p:slideViewPr>
    <p:cSldViewPr>
      <p:cViewPr varScale="1">
        <p:scale>
          <a:sx n="114" d="100"/>
          <a:sy n="114" d="100"/>
        </p:scale>
        <p:origin x="1506" y="114"/>
      </p:cViewPr>
      <p:guideLst>
        <p:guide orient="horz" pos="2160"/>
        <p:guide pos="2880"/>
      </p:guideLst>
    </p:cSldViewPr>
  </p:slideViewPr>
  <p:outlineViewPr>
    <p:cViewPr>
      <p:scale>
        <a:sx n="33" d="100"/>
        <a:sy n="33" d="100"/>
      </p:scale>
      <p:origin x="0" y="-5382"/>
    </p:cViewPr>
  </p:outlineViewPr>
  <p:notesTextViewPr>
    <p:cViewPr>
      <p:scale>
        <a:sx n="110" d="100"/>
        <a:sy n="110" d="100"/>
      </p:scale>
      <p:origin x="0" y="0"/>
    </p:cViewPr>
  </p:notesTextViewPr>
  <p:sorterViewPr>
    <p:cViewPr>
      <p:scale>
        <a:sx n="66" d="100"/>
        <a:sy n="66" d="100"/>
      </p:scale>
      <p:origin x="0" y="-1104"/>
    </p:cViewPr>
  </p:sorterViewPr>
  <p:notesViewPr>
    <p:cSldViewPr>
      <p:cViewPr varScale="1">
        <p:scale>
          <a:sx n="88" d="100"/>
          <a:sy n="88" d="100"/>
        </p:scale>
        <p:origin x="38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649784-32CA-4CEB-91F3-7F5C292E754D}" type="datetimeFigureOut">
              <a:rPr lang="de-DE" smtClean="0"/>
              <a:pPr/>
              <a:t>04.02.2024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038D34-14EC-4013-AA3F-7221B89168BC}" type="slidenum">
              <a:rPr lang="de-DE" smtClean="0"/>
              <a:pPr/>
              <a:t>‹Nr.›</a:t>
            </a:fld>
            <a:endParaRPr lang="de-DE"/>
          </a:p>
        </p:txBody>
      </p:sp>
    </p:spTree>
    <p:extLst>
      <p:ext uri="{BB962C8B-B14F-4D97-AF65-F5344CB8AC3E}">
        <p14:creationId xmlns:p14="http://schemas.microsoft.com/office/powerpoint/2010/main" val="79529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Bericht </a:t>
            </a:r>
            <a:r>
              <a:rPr lang="de-DE" b="1" dirty="0" err="1"/>
              <a:t>Diabetesde</a:t>
            </a:r>
            <a:r>
              <a:rPr lang="de-DE" b="1" baseline="0" dirty="0"/>
              <a:t> und Neue Post  „Kein Cortison ohne Blutzuckertest“</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a:t>
            </a:fld>
            <a:endParaRPr lang="de-DE"/>
          </a:p>
        </p:txBody>
      </p:sp>
    </p:spTree>
    <p:extLst>
      <p:ext uri="{BB962C8B-B14F-4D97-AF65-F5344CB8AC3E}">
        <p14:creationId xmlns:p14="http://schemas.microsoft.com/office/powerpoint/2010/main" val="25431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Gründung SHG </a:t>
            </a:r>
            <a:r>
              <a:rPr lang="de-DE" b="1" dirty="0" err="1"/>
              <a:t>Diabeteens</a:t>
            </a:r>
            <a:r>
              <a:rPr lang="de-DE" b="1" dirty="0"/>
              <a:t>..</a:t>
            </a:r>
          </a:p>
        </p:txBody>
      </p:sp>
      <p:sp>
        <p:nvSpPr>
          <p:cNvPr id="4" name="Foliennummernplatzhalter 3"/>
          <p:cNvSpPr>
            <a:spLocks noGrp="1"/>
          </p:cNvSpPr>
          <p:nvPr>
            <p:ph type="sldNum" sz="quarter" idx="10"/>
          </p:nvPr>
        </p:nvSpPr>
        <p:spPr/>
        <p:txBody>
          <a:bodyPr/>
          <a:lstStyle/>
          <a:p>
            <a:fld id="{FC038D34-14EC-4013-AA3F-7221B89168BC}" type="slidenum">
              <a:rPr lang="de-DE" smtClean="0"/>
              <a:pPr/>
              <a:t>10</a:t>
            </a:fld>
            <a:endParaRPr lang="de-DE"/>
          </a:p>
        </p:txBody>
      </p:sp>
    </p:spTree>
    <p:extLst>
      <p:ext uri="{BB962C8B-B14F-4D97-AF65-F5344CB8AC3E}">
        <p14:creationId xmlns:p14="http://schemas.microsoft.com/office/powerpoint/2010/main" val="3345858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Treffen </a:t>
            </a:r>
            <a:r>
              <a:rPr lang="de-DE" dirty="0" err="1"/>
              <a:t>Diabeteens</a:t>
            </a:r>
            <a:r>
              <a:rPr lang="de-DE" dirty="0"/>
              <a:t>, Kanu tour und </a:t>
            </a:r>
            <a:r>
              <a:rPr lang="de-DE" dirty="0" err="1"/>
              <a:t>Pättgestour</a:t>
            </a:r>
            <a:r>
              <a:rPr lang="de-DE" dirty="0"/>
              <a:t> mit</a:t>
            </a:r>
            <a:r>
              <a:rPr lang="de-DE" baseline="0" dirty="0"/>
              <a:t> Elke..</a:t>
            </a:r>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11</a:t>
            </a:fld>
            <a:endParaRPr lang="de-DE"/>
          </a:p>
        </p:txBody>
      </p:sp>
    </p:spTree>
    <p:extLst>
      <p:ext uri="{BB962C8B-B14F-4D97-AF65-F5344CB8AC3E}">
        <p14:creationId xmlns:p14="http://schemas.microsoft.com/office/powerpoint/2010/main" val="2327100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Ulla</a:t>
            </a:r>
            <a:r>
              <a:rPr lang="de-DE" b="1" baseline="0" dirty="0"/>
              <a:t> Schmidt hat meinen Vorschlag die Budgetierung aufzuheben abgelehnt..wie man sieht! 2008</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12</a:t>
            </a:fld>
            <a:endParaRPr lang="de-DE"/>
          </a:p>
        </p:txBody>
      </p:sp>
    </p:spTree>
    <p:extLst>
      <p:ext uri="{BB962C8B-B14F-4D97-AF65-F5344CB8AC3E}">
        <p14:creationId xmlns:p14="http://schemas.microsoft.com/office/powerpoint/2010/main" val="231597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Von 2007 – 2011</a:t>
            </a:r>
            <a:r>
              <a:rPr lang="de-DE" b="1" baseline="0" dirty="0"/>
              <a:t> jeden ersten Samstag im Monat kostenlose BLZ Messungen</a:t>
            </a:r>
            <a:r>
              <a:rPr lang="de-DE" b="1" dirty="0"/>
              <a:t> in der Fußgängerzone von Ahlen</a:t>
            </a:r>
            <a:r>
              <a:rPr lang="de-DE" b="1" baseline="0" dirty="0"/>
              <a:t> </a:t>
            </a:r>
            <a:r>
              <a:rPr lang="de-DE" b="1" dirty="0"/>
              <a:t> mit Frank Korte Barmer GEK Ahlen </a:t>
            </a:r>
          </a:p>
        </p:txBody>
      </p:sp>
      <p:sp>
        <p:nvSpPr>
          <p:cNvPr id="4" name="Foliennummernplatzhalter 3"/>
          <p:cNvSpPr>
            <a:spLocks noGrp="1"/>
          </p:cNvSpPr>
          <p:nvPr>
            <p:ph type="sldNum" sz="quarter" idx="10"/>
          </p:nvPr>
        </p:nvSpPr>
        <p:spPr/>
        <p:txBody>
          <a:bodyPr/>
          <a:lstStyle/>
          <a:p>
            <a:fld id="{FC038D34-14EC-4013-AA3F-7221B89168BC}" type="slidenum">
              <a:rPr lang="de-DE" smtClean="0"/>
              <a:pPr/>
              <a:t>13</a:t>
            </a:fld>
            <a:endParaRPr lang="de-DE"/>
          </a:p>
        </p:txBody>
      </p:sp>
    </p:spTree>
    <p:extLst>
      <p:ext uri="{BB962C8B-B14F-4D97-AF65-F5344CB8AC3E}">
        <p14:creationId xmlns:p14="http://schemas.microsoft.com/office/powerpoint/2010/main" val="3963770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baseline="0" dirty="0"/>
              <a:t>Infos zur Organspende, Kostenlose BLZ  usw..2008</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14</a:t>
            </a:fld>
            <a:endParaRPr lang="de-DE"/>
          </a:p>
        </p:txBody>
      </p:sp>
    </p:spTree>
    <p:extLst>
      <p:ext uri="{BB962C8B-B14F-4D97-AF65-F5344CB8AC3E}">
        <p14:creationId xmlns:p14="http://schemas.microsoft.com/office/powerpoint/2010/main" val="395803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Familiengesundheitstag</a:t>
            </a:r>
            <a:r>
              <a:rPr lang="de-DE" b="1" baseline="0" dirty="0"/>
              <a:t> 2009 im </a:t>
            </a:r>
            <a:r>
              <a:rPr lang="de-DE" b="1" baseline="0" dirty="0" err="1"/>
              <a:t>Maximare</a:t>
            </a:r>
            <a:r>
              <a:rPr lang="de-DE" b="1" baseline="0" dirty="0"/>
              <a:t> mit Friedel und dem Team </a:t>
            </a:r>
            <a:r>
              <a:rPr lang="de-DE" b="1" baseline="0" dirty="0" err="1"/>
              <a:t>Diabeteens</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15</a:t>
            </a:fld>
            <a:endParaRPr lang="de-DE"/>
          </a:p>
        </p:txBody>
      </p:sp>
    </p:spTree>
    <p:extLst>
      <p:ext uri="{BB962C8B-B14F-4D97-AF65-F5344CB8AC3E}">
        <p14:creationId xmlns:p14="http://schemas.microsoft.com/office/powerpoint/2010/main" val="205071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Vorbericht Protestaktion Marktplatz 2009</a:t>
            </a:r>
          </a:p>
        </p:txBody>
      </p:sp>
      <p:sp>
        <p:nvSpPr>
          <p:cNvPr id="4" name="Foliennummernplatzhalter 3"/>
          <p:cNvSpPr>
            <a:spLocks noGrp="1"/>
          </p:cNvSpPr>
          <p:nvPr>
            <p:ph type="sldNum" sz="quarter" idx="10"/>
          </p:nvPr>
        </p:nvSpPr>
        <p:spPr/>
        <p:txBody>
          <a:bodyPr/>
          <a:lstStyle/>
          <a:p>
            <a:fld id="{FC038D34-14EC-4013-AA3F-7221B89168BC}" type="slidenum">
              <a:rPr lang="de-DE" smtClean="0"/>
              <a:pPr/>
              <a:t>16</a:t>
            </a:fld>
            <a:endParaRPr lang="de-DE"/>
          </a:p>
        </p:txBody>
      </p:sp>
    </p:spTree>
    <p:extLst>
      <p:ext uri="{BB962C8B-B14F-4D97-AF65-F5344CB8AC3E}">
        <p14:creationId xmlns:p14="http://schemas.microsoft.com/office/powerpoint/2010/main" val="99942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Protestaktion gegen den Ausverkauf unseres Gesundheitswesens und die Einführung der E-Card..zum gläsernen Patienten!   2009</a:t>
            </a:r>
          </a:p>
        </p:txBody>
      </p:sp>
      <p:sp>
        <p:nvSpPr>
          <p:cNvPr id="4" name="Foliennummernplatzhalter 3"/>
          <p:cNvSpPr>
            <a:spLocks noGrp="1"/>
          </p:cNvSpPr>
          <p:nvPr>
            <p:ph type="sldNum" sz="quarter" idx="10"/>
          </p:nvPr>
        </p:nvSpPr>
        <p:spPr/>
        <p:txBody>
          <a:bodyPr/>
          <a:lstStyle/>
          <a:p>
            <a:fld id="{FC038D34-14EC-4013-AA3F-7221B89168BC}" type="slidenum">
              <a:rPr lang="de-DE" smtClean="0"/>
              <a:pPr/>
              <a:t>17</a:t>
            </a:fld>
            <a:endParaRPr lang="de-DE"/>
          </a:p>
        </p:txBody>
      </p:sp>
    </p:spTree>
    <p:extLst>
      <p:ext uri="{BB962C8B-B14F-4D97-AF65-F5344CB8AC3E}">
        <p14:creationId xmlns:p14="http://schemas.microsoft.com/office/powerpoint/2010/main" val="3518724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Podiumsdiskussion 2009</a:t>
            </a:r>
            <a:r>
              <a:rPr lang="de-DE" b="1" baseline="0" dirty="0"/>
              <a:t> </a:t>
            </a:r>
            <a:r>
              <a:rPr lang="de-DE" b="1" dirty="0"/>
              <a:t>mit MDB Daniel Bahr FDP,</a:t>
            </a:r>
            <a:r>
              <a:rPr lang="de-DE" b="1" baseline="0" dirty="0"/>
              <a:t> </a:t>
            </a:r>
            <a:r>
              <a:rPr lang="de-DE" b="1" dirty="0"/>
              <a:t>Frank </a:t>
            </a:r>
            <a:r>
              <a:rPr lang="de-DE" b="1" dirty="0" err="1"/>
              <a:t>Huerkamp</a:t>
            </a:r>
            <a:r>
              <a:rPr lang="de-DE" b="1" dirty="0"/>
              <a:t> Anwalt für Sozialrecht, Vertreter der Selbsthilfe, DDB, IKK, AOK und Dr. </a:t>
            </a:r>
            <a:r>
              <a:rPr lang="de-DE" b="1" dirty="0" err="1"/>
              <a:t>Henseleit</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18</a:t>
            </a:fld>
            <a:endParaRPr lang="de-DE"/>
          </a:p>
        </p:txBody>
      </p:sp>
    </p:spTree>
    <p:extLst>
      <p:ext uri="{BB962C8B-B14F-4D97-AF65-F5344CB8AC3E}">
        <p14:creationId xmlns:p14="http://schemas.microsoft.com/office/powerpoint/2010/main" val="679533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Josef und Johanna beim Blutzuckermessen  2010</a:t>
            </a:r>
          </a:p>
        </p:txBody>
      </p:sp>
      <p:sp>
        <p:nvSpPr>
          <p:cNvPr id="4" name="Foliennummernplatzhalter 3"/>
          <p:cNvSpPr>
            <a:spLocks noGrp="1"/>
          </p:cNvSpPr>
          <p:nvPr>
            <p:ph type="sldNum" sz="quarter" idx="10"/>
          </p:nvPr>
        </p:nvSpPr>
        <p:spPr/>
        <p:txBody>
          <a:bodyPr/>
          <a:lstStyle/>
          <a:p>
            <a:fld id="{FC038D34-14EC-4013-AA3F-7221B89168BC}" type="slidenum">
              <a:rPr lang="de-DE" smtClean="0"/>
              <a:pPr/>
              <a:t>19</a:t>
            </a:fld>
            <a:endParaRPr lang="de-DE"/>
          </a:p>
        </p:txBody>
      </p:sp>
    </p:spTree>
    <p:extLst>
      <p:ext uri="{BB962C8B-B14F-4D97-AF65-F5344CB8AC3E}">
        <p14:creationId xmlns:p14="http://schemas.microsoft.com/office/powerpoint/2010/main" val="359345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600" b="1" dirty="0"/>
              <a:t>Erster Pressetermin zur Neugründung der SHG..</a:t>
            </a:r>
          </a:p>
        </p:txBody>
      </p:sp>
      <p:sp>
        <p:nvSpPr>
          <p:cNvPr id="4" name="Foliennummernplatzhalter 3"/>
          <p:cNvSpPr>
            <a:spLocks noGrp="1"/>
          </p:cNvSpPr>
          <p:nvPr>
            <p:ph type="sldNum" sz="quarter" idx="10"/>
          </p:nvPr>
        </p:nvSpPr>
        <p:spPr/>
        <p:txBody>
          <a:bodyPr/>
          <a:lstStyle/>
          <a:p>
            <a:fld id="{FC038D34-14EC-4013-AA3F-7221B89168BC}" type="slidenum">
              <a:rPr lang="de-DE" smtClean="0"/>
              <a:pPr/>
              <a:t>2</a:t>
            </a:fld>
            <a:endParaRPr lang="de-DE"/>
          </a:p>
        </p:txBody>
      </p:sp>
    </p:spTree>
    <p:extLst>
      <p:ext uri="{BB962C8B-B14F-4D97-AF65-F5344CB8AC3E}">
        <p14:creationId xmlns:p14="http://schemas.microsoft.com/office/powerpoint/2010/main" val="648000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Vorbereitung zum Kindergesundheitstag..2010</a:t>
            </a:r>
          </a:p>
        </p:txBody>
      </p:sp>
      <p:sp>
        <p:nvSpPr>
          <p:cNvPr id="4" name="Foliennummernplatzhalter 3"/>
          <p:cNvSpPr>
            <a:spLocks noGrp="1"/>
          </p:cNvSpPr>
          <p:nvPr>
            <p:ph type="sldNum" sz="quarter" idx="10"/>
          </p:nvPr>
        </p:nvSpPr>
        <p:spPr/>
        <p:txBody>
          <a:bodyPr/>
          <a:lstStyle/>
          <a:p>
            <a:fld id="{FC038D34-14EC-4013-AA3F-7221B89168BC}" type="slidenum">
              <a:rPr lang="de-DE" smtClean="0"/>
              <a:pPr/>
              <a:t>20</a:t>
            </a:fld>
            <a:endParaRPr lang="de-DE"/>
          </a:p>
        </p:txBody>
      </p:sp>
    </p:spTree>
    <p:extLst>
      <p:ext uri="{BB962C8B-B14F-4D97-AF65-F5344CB8AC3E}">
        <p14:creationId xmlns:p14="http://schemas.microsoft.com/office/powerpoint/2010/main" val="293116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Kindergesundheitstag in der Fußgängerzone von Ahlen.. 2010</a:t>
            </a:r>
          </a:p>
        </p:txBody>
      </p:sp>
      <p:sp>
        <p:nvSpPr>
          <p:cNvPr id="4" name="Foliennummernplatzhalter 3"/>
          <p:cNvSpPr>
            <a:spLocks noGrp="1"/>
          </p:cNvSpPr>
          <p:nvPr>
            <p:ph type="sldNum" sz="quarter" idx="10"/>
          </p:nvPr>
        </p:nvSpPr>
        <p:spPr/>
        <p:txBody>
          <a:bodyPr/>
          <a:lstStyle/>
          <a:p>
            <a:fld id="{FC038D34-14EC-4013-AA3F-7221B89168BC}" type="slidenum">
              <a:rPr lang="de-DE" smtClean="0"/>
              <a:pPr/>
              <a:t>21</a:t>
            </a:fld>
            <a:endParaRPr lang="de-DE"/>
          </a:p>
        </p:txBody>
      </p:sp>
    </p:spTree>
    <p:extLst>
      <p:ext uri="{BB962C8B-B14F-4D97-AF65-F5344CB8AC3E}">
        <p14:creationId xmlns:p14="http://schemas.microsoft.com/office/powerpoint/2010/main" val="3751060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baseline="0" dirty="0"/>
              <a:t>Treffen zum kennenlernen  8 Kinder-Jugendliche und  2 Betreuer aus Jugenddiabetes Lüdenscheid, 9 Kinder 1 Diabetes-Beraterin und 4 Betreuer</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22</a:t>
            </a:fld>
            <a:endParaRPr lang="de-DE"/>
          </a:p>
        </p:txBody>
      </p:sp>
    </p:spTree>
    <p:extLst>
      <p:ext uri="{BB962C8B-B14F-4D97-AF65-F5344CB8AC3E}">
        <p14:creationId xmlns:p14="http://schemas.microsoft.com/office/powerpoint/2010/main" val="2165892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26</a:t>
            </a:r>
            <a:r>
              <a:rPr lang="de-DE" b="1" baseline="0" dirty="0"/>
              <a:t> Personen Inklusive Busfahrer und Betreuer.. Nie wieder mit dem Bus nach Kroatien! 2011</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23</a:t>
            </a:fld>
            <a:endParaRPr lang="de-DE"/>
          </a:p>
        </p:txBody>
      </p:sp>
    </p:spTree>
    <p:extLst>
      <p:ext uri="{BB962C8B-B14F-4D97-AF65-F5344CB8AC3E}">
        <p14:creationId xmlns:p14="http://schemas.microsoft.com/office/powerpoint/2010/main" val="192747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baseline="0" dirty="0"/>
              <a:t>Zusammenfassung auf </a:t>
            </a:r>
            <a:r>
              <a:rPr lang="de-DE" b="1" baseline="0" dirty="0" err="1"/>
              <a:t>Vir</a:t>
            </a:r>
            <a:r>
              <a:rPr lang="de-DE" b="1" baseline="0" dirty="0"/>
              <a:t>  und Elke mit den Abrechnungen der Einkäufe in Kroatien die ich bis heute noch nicht habe!!</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24</a:t>
            </a:fld>
            <a:endParaRPr lang="de-DE"/>
          </a:p>
        </p:txBody>
      </p:sp>
    </p:spTree>
    <p:extLst>
      <p:ext uri="{BB962C8B-B14F-4D97-AF65-F5344CB8AC3E}">
        <p14:creationId xmlns:p14="http://schemas.microsoft.com/office/powerpoint/2010/main" val="404092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solidFill>
                  <a:schemeClr val="tx1"/>
                </a:solidFill>
              </a:rPr>
              <a:t>Treffen </a:t>
            </a:r>
            <a:r>
              <a:rPr lang="de-DE" b="1" dirty="0" err="1">
                <a:solidFill>
                  <a:schemeClr val="tx1"/>
                </a:solidFill>
              </a:rPr>
              <a:t>Diabeteens</a:t>
            </a:r>
            <a:r>
              <a:rPr lang="de-DE" b="1" baseline="0" dirty="0">
                <a:solidFill>
                  <a:schemeClr val="tx1"/>
                </a:solidFill>
              </a:rPr>
              <a:t> Kaserne Ahlen und Nachtreffen Kroatien in Jugenddiabetes Lüdenscheid mit Rochus </a:t>
            </a:r>
            <a:r>
              <a:rPr lang="de-DE" b="1" baseline="0" dirty="0" err="1">
                <a:solidFill>
                  <a:schemeClr val="tx1"/>
                </a:solidFill>
              </a:rPr>
              <a:t>Gieseking</a:t>
            </a:r>
            <a:r>
              <a:rPr lang="de-DE" b="1" baseline="0" dirty="0">
                <a:solidFill>
                  <a:schemeClr val="tx1"/>
                </a:solidFill>
              </a:rPr>
              <a:t> (Heimleiter) und Anja </a:t>
            </a:r>
            <a:r>
              <a:rPr lang="de-DE" b="1" baseline="0" dirty="0" err="1">
                <a:solidFill>
                  <a:schemeClr val="tx1"/>
                </a:solidFill>
              </a:rPr>
              <a:t>Renfordt</a:t>
            </a:r>
            <a:r>
              <a:rPr lang="de-DE" b="1" baseline="0" dirty="0">
                <a:solidFill>
                  <a:schemeClr val="tx1"/>
                </a:solidFill>
              </a:rPr>
              <a:t> mit Diabetikerhund</a:t>
            </a:r>
            <a:endParaRPr lang="de-DE" b="1" dirty="0">
              <a:solidFill>
                <a:schemeClr val="tx1"/>
              </a:solidFill>
            </a:endParaRPr>
          </a:p>
        </p:txBody>
      </p:sp>
      <p:sp>
        <p:nvSpPr>
          <p:cNvPr id="4" name="Foliennummernplatzhalter 3"/>
          <p:cNvSpPr>
            <a:spLocks noGrp="1"/>
          </p:cNvSpPr>
          <p:nvPr>
            <p:ph type="sldNum" sz="quarter" idx="10"/>
          </p:nvPr>
        </p:nvSpPr>
        <p:spPr/>
        <p:txBody>
          <a:bodyPr/>
          <a:lstStyle/>
          <a:p>
            <a:fld id="{FC038D34-14EC-4013-AA3F-7221B89168BC}" type="slidenum">
              <a:rPr lang="de-DE" smtClean="0"/>
              <a:pPr/>
              <a:t>25</a:t>
            </a:fld>
            <a:endParaRPr lang="de-DE"/>
          </a:p>
        </p:txBody>
      </p:sp>
    </p:spTree>
    <p:extLst>
      <p:ext uri="{BB962C8B-B14F-4D97-AF65-F5344CB8AC3E}">
        <p14:creationId xmlns:p14="http://schemas.microsoft.com/office/powerpoint/2010/main" val="699267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Neugründung</a:t>
            </a:r>
            <a:r>
              <a:rPr lang="de-DE" b="1" baseline="0" dirty="0"/>
              <a:t> SHG für Kinder-Jugendliche mit Übergewicht-Adipositas 2011</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26</a:t>
            </a:fld>
            <a:endParaRPr lang="de-DE"/>
          </a:p>
        </p:txBody>
      </p:sp>
    </p:spTree>
    <p:extLst>
      <p:ext uri="{BB962C8B-B14F-4D97-AF65-F5344CB8AC3E}">
        <p14:creationId xmlns:p14="http://schemas.microsoft.com/office/powerpoint/2010/main" val="1559443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Pressebericht</a:t>
            </a:r>
            <a:r>
              <a:rPr lang="de-DE" b="1" baseline="0" dirty="0"/>
              <a:t> von 2012 noch mit den verstorbenen Klara, Siegrid und Christel 2012</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27</a:t>
            </a:fld>
            <a:endParaRPr lang="de-DE"/>
          </a:p>
        </p:txBody>
      </p:sp>
    </p:spTree>
    <p:extLst>
      <p:ext uri="{BB962C8B-B14F-4D97-AF65-F5344CB8AC3E}">
        <p14:creationId xmlns:p14="http://schemas.microsoft.com/office/powerpoint/2010/main" val="366017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Im Cafe</a:t>
            </a:r>
            <a:r>
              <a:rPr lang="de-DE" b="1" baseline="0" dirty="0"/>
              <a:t> Mare zum gemütlichen Austausch miteinander. ..Noch mit den von uns gegangenen.. Klara </a:t>
            </a:r>
            <a:r>
              <a:rPr lang="de-DE" b="1" baseline="0" dirty="0" err="1"/>
              <a:t>Klusch</a:t>
            </a:r>
            <a:r>
              <a:rPr lang="de-DE" b="1" baseline="0" dirty="0"/>
              <a:t>, </a:t>
            </a:r>
            <a:r>
              <a:rPr lang="de-DE" b="1" baseline="0" dirty="0" err="1"/>
              <a:t>Cäsilia</a:t>
            </a:r>
            <a:r>
              <a:rPr lang="de-DE" b="1" baseline="0" dirty="0"/>
              <a:t> Mehring und Christel Metzner </a:t>
            </a:r>
            <a:endParaRPr lang="de-DE" b="1" dirty="0"/>
          </a:p>
        </p:txBody>
      </p:sp>
      <p:sp>
        <p:nvSpPr>
          <p:cNvPr id="4" name="Foliennummernplatzhalter 3"/>
          <p:cNvSpPr>
            <a:spLocks noGrp="1"/>
          </p:cNvSpPr>
          <p:nvPr>
            <p:ph type="sldNum" sz="quarter" idx="10"/>
          </p:nvPr>
        </p:nvSpPr>
        <p:spPr/>
        <p:txBody>
          <a:bodyPr/>
          <a:lstStyle/>
          <a:p>
            <a:fld id="{537B08FD-D9B9-4242-9C9C-4F78A1ACD83F}" type="slidenum">
              <a:rPr lang="de-DE" smtClean="0"/>
              <a:pPr/>
              <a:t>28</a:t>
            </a:fld>
            <a:endParaRPr lang="de-DE"/>
          </a:p>
        </p:txBody>
      </p:sp>
    </p:spTree>
    <p:extLst>
      <p:ext uri="{BB962C8B-B14F-4D97-AF65-F5344CB8AC3E}">
        <p14:creationId xmlns:p14="http://schemas.microsoft.com/office/powerpoint/2010/main" val="3162583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Familiengesundheitstag </a:t>
            </a:r>
            <a:r>
              <a:rPr lang="de-DE" b="1" dirty="0" err="1"/>
              <a:t>Maximare</a:t>
            </a:r>
            <a:r>
              <a:rPr lang="de-DE" b="1" dirty="0"/>
              <a:t> Friedel und Gudrun .. Kids-Fun World Zentralhalle Hamm mit Udo, Monika und Angelika. 2012</a:t>
            </a:r>
          </a:p>
        </p:txBody>
      </p:sp>
      <p:sp>
        <p:nvSpPr>
          <p:cNvPr id="4" name="Foliennummernplatzhalter 3"/>
          <p:cNvSpPr>
            <a:spLocks noGrp="1"/>
          </p:cNvSpPr>
          <p:nvPr>
            <p:ph type="sldNum" sz="quarter" idx="10"/>
          </p:nvPr>
        </p:nvSpPr>
        <p:spPr/>
        <p:txBody>
          <a:bodyPr/>
          <a:lstStyle/>
          <a:p>
            <a:fld id="{FC038D34-14EC-4013-AA3F-7221B89168BC}" type="slidenum">
              <a:rPr lang="de-DE" smtClean="0"/>
              <a:pPr/>
              <a:t>29</a:t>
            </a:fld>
            <a:endParaRPr lang="de-DE"/>
          </a:p>
        </p:txBody>
      </p:sp>
    </p:spTree>
    <p:extLst>
      <p:ext uri="{BB962C8B-B14F-4D97-AF65-F5344CB8AC3E}">
        <p14:creationId xmlns:p14="http://schemas.microsoft.com/office/powerpoint/2010/main" val="71196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Erstes Treffen der SHG Chronisch</a:t>
            </a:r>
            <a:r>
              <a:rPr lang="de-DE" b="1" baseline="0" dirty="0"/>
              <a:t> Kranker (Schwerpunkt Diabetes) Mitte 2006  </a:t>
            </a:r>
            <a:r>
              <a:rPr lang="de-DE" b="1" dirty="0"/>
              <a:t>im Clubheim</a:t>
            </a:r>
            <a:r>
              <a:rPr lang="de-DE" b="1" baseline="0" dirty="0"/>
              <a:t> von Vorwärts Ahlen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a:t>
            </a:fld>
            <a:endParaRPr lang="de-DE"/>
          </a:p>
        </p:txBody>
      </p:sp>
    </p:spTree>
    <p:extLst>
      <p:ext uri="{BB962C8B-B14F-4D97-AF65-F5344CB8AC3E}">
        <p14:creationId xmlns:p14="http://schemas.microsoft.com/office/powerpoint/2010/main" val="3407989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Treffen im Rathaus ..zum Thema ..Kommunale Gesundheitskonferenz nur ein mal im Jahr? 2012</a:t>
            </a:r>
          </a:p>
        </p:txBody>
      </p:sp>
      <p:sp>
        <p:nvSpPr>
          <p:cNvPr id="4" name="Foliennummernplatzhalter 3"/>
          <p:cNvSpPr>
            <a:spLocks noGrp="1"/>
          </p:cNvSpPr>
          <p:nvPr>
            <p:ph type="sldNum" sz="quarter" idx="10"/>
          </p:nvPr>
        </p:nvSpPr>
        <p:spPr/>
        <p:txBody>
          <a:bodyPr/>
          <a:lstStyle/>
          <a:p>
            <a:fld id="{FC038D34-14EC-4013-AA3F-7221B89168BC}" type="slidenum">
              <a:rPr lang="de-DE" smtClean="0"/>
              <a:pPr/>
              <a:t>30</a:t>
            </a:fld>
            <a:endParaRPr lang="de-DE"/>
          </a:p>
        </p:txBody>
      </p:sp>
    </p:spTree>
    <p:extLst>
      <p:ext uri="{BB962C8B-B14F-4D97-AF65-F5344CB8AC3E}">
        <p14:creationId xmlns:p14="http://schemas.microsoft.com/office/powerpoint/2010/main" val="74955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Eva </a:t>
            </a:r>
            <a:r>
              <a:rPr lang="de-DE" b="1" dirty="0" err="1"/>
              <a:t>Naiser</a:t>
            </a:r>
            <a:r>
              <a:rPr lang="de-DE" b="1" dirty="0"/>
              <a:t> und Paul </a:t>
            </a:r>
            <a:r>
              <a:rPr lang="de-DE" b="1" dirty="0" err="1"/>
              <a:t>Bühner</a:t>
            </a:r>
            <a:r>
              <a:rPr lang="de-DE" b="1" baseline="0" dirty="0"/>
              <a:t> hätten gut zusammengepasst! 2013</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31</a:t>
            </a:fld>
            <a:endParaRPr lang="de-DE"/>
          </a:p>
        </p:txBody>
      </p:sp>
    </p:spTree>
    <p:extLst>
      <p:ext uri="{BB962C8B-B14F-4D97-AF65-F5344CB8AC3E}">
        <p14:creationId xmlns:p14="http://schemas.microsoft.com/office/powerpoint/2010/main" val="3698283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Öffentlichkeitsarbeit</a:t>
            </a:r>
            <a:r>
              <a:rPr lang="de-DE" baseline="0" dirty="0"/>
              <a:t> in Hamm mit Uwe Richard und Roger Pier und Friedel </a:t>
            </a:r>
            <a:r>
              <a:rPr lang="de-DE" baseline="0" dirty="0" err="1"/>
              <a:t>Zemella</a:t>
            </a:r>
            <a:r>
              <a:rPr lang="de-DE" baseline="0" dirty="0"/>
              <a:t> zum Gesundheitstag im </a:t>
            </a:r>
            <a:r>
              <a:rPr lang="de-DE" baseline="0" dirty="0" err="1"/>
              <a:t>Maximare</a:t>
            </a:r>
            <a:r>
              <a:rPr lang="de-DE" baseline="0" dirty="0"/>
              <a:t> </a:t>
            </a:r>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32</a:t>
            </a:fld>
            <a:endParaRPr lang="de-DE"/>
          </a:p>
        </p:txBody>
      </p:sp>
    </p:spTree>
    <p:extLst>
      <p:ext uri="{BB962C8B-B14F-4D97-AF65-F5344CB8AC3E}">
        <p14:creationId xmlns:p14="http://schemas.microsoft.com/office/powerpoint/2010/main" val="3369952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Kinds-Fun-World Öffentlichkeitsarbeit in Hamm 2013</a:t>
            </a:r>
          </a:p>
        </p:txBody>
      </p:sp>
      <p:sp>
        <p:nvSpPr>
          <p:cNvPr id="4" name="Foliennummernplatzhalter 3"/>
          <p:cNvSpPr>
            <a:spLocks noGrp="1"/>
          </p:cNvSpPr>
          <p:nvPr>
            <p:ph type="sldNum" sz="quarter" idx="10"/>
          </p:nvPr>
        </p:nvSpPr>
        <p:spPr/>
        <p:txBody>
          <a:bodyPr/>
          <a:lstStyle/>
          <a:p>
            <a:fld id="{FC038D34-14EC-4013-AA3F-7221B89168BC}" type="slidenum">
              <a:rPr lang="de-DE" smtClean="0"/>
              <a:pPr/>
              <a:t>33</a:t>
            </a:fld>
            <a:endParaRPr lang="de-DE"/>
          </a:p>
        </p:txBody>
      </p:sp>
    </p:spTree>
    <p:extLst>
      <p:ext uri="{BB962C8B-B14F-4D97-AF65-F5344CB8AC3E}">
        <p14:creationId xmlns:p14="http://schemas.microsoft.com/office/powerpoint/2010/main" val="4210140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Veranstaltung 2014 </a:t>
            </a:r>
            <a:r>
              <a:rPr lang="de-DE" b="1" baseline="0" dirty="0"/>
              <a:t> zum Thema  Rabattverträge der Krankenkassen  „Patienten sind keine Versuchskaninchen“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34</a:t>
            </a:fld>
            <a:endParaRPr lang="de-DE"/>
          </a:p>
        </p:txBody>
      </p:sp>
    </p:spTree>
    <p:extLst>
      <p:ext uri="{BB962C8B-B14F-4D97-AF65-F5344CB8AC3E}">
        <p14:creationId xmlns:p14="http://schemas.microsoft.com/office/powerpoint/2010/main" val="3087207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                                                     Zertifikat von 2013 als Diabetes-Lotsin                                       Zertifikat von 2014 als Lotsin für Menschen mit Behinderungen</a:t>
            </a:r>
          </a:p>
        </p:txBody>
      </p:sp>
      <p:sp>
        <p:nvSpPr>
          <p:cNvPr id="4" name="Foliennummernplatzhalter 3"/>
          <p:cNvSpPr>
            <a:spLocks noGrp="1"/>
          </p:cNvSpPr>
          <p:nvPr>
            <p:ph type="sldNum" sz="quarter" idx="10"/>
          </p:nvPr>
        </p:nvSpPr>
        <p:spPr/>
        <p:txBody>
          <a:bodyPr/>
          <a:lstStyle/>
          <a:p>
            <a:fld id="{FC038D34-14EC-4013-AA3F-7221B89168BC}" type="slidenum">
              <a:rPr lang="de-DE" smtClean="0"/>
              <a:pPr/>
              <a:t>35</a:t>
            </a:fld>
            <a:endParaRPr lang="de-DE"/>
          </a:p>
        </p:txBody>
      </p:sp>
    </p:spTree>
    <p:extLst>
      <p:ext uri="{BB962C8B-B14F-4D97-AF65-F5344CB8AC3E}">
        <p14:creationId xmlns:p14="http://schemas.microsoft.com/office/powerpoint/2010/main" val="782136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Ostfriesischer Kurier vom 10.10.2015</a:t>
            </a:r>
          </a:p>
        </p:txBody>
      </p:sp>
      <p:sp>
        <p:nvSpPr>
          <p:cNvPr id="4" name="Foliennummernplatzhalter 3"/>
          <p:cNvSpPr>
            <a:spLocks noGrp="1"/>
          </p:cNvSpPr>
          <p:nvPr>
            <p:ph type="sldNum" sz="quarter" idx="10"/>
          </p:nvPr>
        </p:nvSpPr>
        <p:spPr/>
        <p:txBody>
          <a:bodyPr/>
          <a:lstStyle/>
          <a:p>
            <a:fld id="{FC038D34-14EC-4013-AA3F-7221B89168BC}" type="slidenum">
              <a:rPr lang="de-DE" smtClean="0"/>
              <a:pPr/>
              <a:t>36</a:t>
            </a:fld>
            <a:endParaRPr lang="de-DE"/>
          </a:p>
        </p:txBody>
      </p:sp>
    </p:spTree>
    <p:extLst>
      <p:ext uri="{BB962C8B-B14F-4D97-AF65-F5344CB8AC3E}">
        <p14:creationId xmlns:p14="http://schemas.microsoft.com/office/powerpoint/2010/main" val="2903211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40</a:t>
            </a:fld>
            <a:endParaRPr lang="de-DE"/>
          </a:p>
        </p:txBody>
      </p:sp>
    </p:spTree>
    <p:extLst>
      <p:ext uri="{BB962C8B-B14F-4D97-AF65-F5344CB8AC3E}">
        <p14:creationId xmlns:p14="http://schemas.microsoft.com/office/powerpoint/2010/main" val="3144940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https://www.shg-hilfe-zur-selbsthilfe.de/diabetes-kompetenz-freizeit-2017/</a:t>
            </a:r>
          </a:p>
        </p:txBody>
      </p:sp>
      <p:sp>
        <p:nvSpPr>
          <p:cNvPr id="4" name="Foliennummernplatzhalter 3"/>
          <p:cNvSpPr>
            <a:spLocks noGrp="1"/>
          </p:cNvSpPr>
          <p:nvPr>
            <p:ph type="sldNum" sz="quarter" idx="10"/>
          </p:nvPr>
        </p:nvSpPr>
        <p:spPr/>
        <p:txBody>
          <a:bodyPr/>
          <a:lstStyle/>
          <a:p>
            <a:fld id="{FC038D34-14EC-4013-AA3F-7221B89168BC}" type="slidenum">
              <a:rPr lang="de-DE" smtClean="0"/>
              <a:pPr/>
              <a:t>42</a:t>
            </a:fld>
            <a:endParaRPr lang="de-DE"/>
          </a:p>
        </p:txBody>
      </p:sp>
    </p:spTree>
    <p:extLst>
      <p:ext uri="{BB962C8B-B14F-4D97-AF65-F5344CB8AC3E}">
        <p14:creationId xmlns:p14="http://schemas.microsoft.com/office/powerpoint/2010/main" val="3523546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43</a:t>
            </a:fld>
            <a:endParaRPr lang="de-DE"/>
          </a:p>
        </p:txBody>
      </p:sp>
    </p:spTree>
    <p:extLst>
      <p:ext uri="{BB962C8B-B14F-4D97-AF65-F5344CB8AC3E}">
        <p14:creationId xmlns:p14="http://schemas.microsoft.com/office/powerpoint/2010/main" val="352352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Vorbereitung 1 Diabetikertag 2007 in der Stadthalle von Ahlen</a:t>
            </a:r>
          </a:p>
        </p:txBody>
      </p:sp>
      <p:sp>
        <p:nvSpPr>
          <p:cNvPr id="4" name="Foliennummernplatzhalter 3"/>
          <p:cNvSpPr>
            <a:spLocks noGrp="1"/>
          </p:cNvSpPr>
          <p:nvPr>
            <p:ph type="sldNum" sz="quarter" idx="10"/>
          </p:nvPr>
        </p:nvSpPr>
        <p:spPr/>
        <p:txBody>
          <a:bodyPr/>
          <a:lstStyle/>
          <a:p>
            <a:fld id="{FC038D34-14EC-4013-AA3F-7221B89168BC}" type="slidenum">
              <a:rPr lang="de-DE" smtClean="0"/>
              <a:pPr/>
              <a:t>4</a:t>
            </a:fld>
            <a:endParaRPr lang="de-DE"/>
          </a:p>
        </p:txBody>
      </p:sp>
    </p:spTree>
    <p:extLst>
      <p:ext uri="{BB962C8B-B14F-4D97-AF65-F5344CB8AC3E}">
        <p14:creationId xmlns:p14="http://schemas.microsoft.com/office/powerpoint/2010/main" val="4294450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44</a:t>
            </a:fld>
            <a:endParaRPr lang="de-DE"/>
          </a:p>
        </p:txBody>
      </p:sp>
    </p:spTree>
    <p:extLst>
      <p:ext uri="{BB962C8B-B14F-4D97-AF65-F5344CB8AC3E}">
        <p14:creationId xmlns:p14="http://schemas.microsoft.com/office/powerpoint/2010/main" val="216068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47</a:t>
            </a:fld>
            <a:endParaRPr lang="de-DE"/>
          </a:p>
        </p:txBody>
      </p:sp>
    </p:spTree>
    <p:extLst>
      <p:ext uri="{BB962C8B-B14F-4D97-AF65-F5344CB8AC3E}">
        <p14:creationId xmlns:p14="http://schemas.microsoft.com/office/powerpoint/2010/main" val="1025089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effectLst/>
              </a:rPr>
              <a:t>Jetzt ist die Freizeit auch schon wieder vorbei...8 wunderbare Tage mit ganz tollen Eltern und wundervollen Kindern!</a:t>
            </a:r>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50</a:t>
            </a:fld>
            <a:endParaRPr lang="de-DE"/>
          </a:p>
        </p:txBody>
      </p:sp>
    </p:spTree>
    <p:extLst>
      <p:ext uri="{BB962C8B-B14F-4D97-AF65-F5344CB8AC3E}">
        <p14:creationId xmlns:p14="http://schemas.microsoft.com/office/powerpoint/2010/main" val="3488336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51</a:t>
            </a:fld>
            <a:endParaRPr lang="de-DE"/>
          </a:p>
        </p:txBody>
      </p:sp>
    </p:spTree>
    <p:extLst>
      <p:ext uri="{BB962C8B-B14F-4D97-AF65-F5344CB8AC3E}">
        <p14:creationId xmlns:p14="http://schemas.microsoft.com/office/powerpoint/2010/main" val="192684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1</a:t>
            </a:r>
            <a:r>
              <a:rPr lang="de-DE" b="1" baseline="0" dirty="0"/>
              <a:t> und letzter </a:t>
            </a:r>
            <a:r>
              <a:rPr lang="de-DE" b="1" dirty="0"/>
              <a:t>Diabetikertag</a:t>
            </a:r>
            <a:r>
              <a:rPr lang="de-DE" b="1" baseline="0" dirty="0"/>
              <a:t> in der Stadthalle von Ahlen mit Podiumsdiskussion..Thema „Ursachenbekämpfung anstatt Folgekosten“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5</a:t>
            </a:fld>
            <a:endParaRPr lang="de-DE"/>
          </a:p>
        </p:txBody>
      </p:sp>
    </p:spTree>
    <p:extLst>
      <p:ext uri="{BB962C8B-B14F-4D97-AF65-F5344CB8AC3E}">
        <p14:creationId xmlns:p14="http://schemas.microsoft.com/office/powerpoint/2010/main" val="228637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Im Clubheim von Vorwärts kostenloser Blutzuckertest mit Dr. </a:t>
            </a:r>
            <a:r>
              <a:rPr lang="de-DE" b="1" dirty="0" err="1"/>
              <a:t>Henseleit</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6</a:t>
            </a:fld>
            <a:endParaRPr lang="de-DE"/>
          </a:p>
        </p:txBody>
      </p:sp>
    </p:spTree>
    <p:extLst>
      <p:ext uri="{BB962C8B-B14F-4D97-AF65-F5344CB8AC3E}">
        <p14:creationId xmlns:p14="http://schemas.microsoft.com/office/powerpoint/2010/main" val="3074220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a:t>Unterschriftensammlung..</a:t>
            </a:r>
            <a:r>
              <a:rPr lang="de-DE" b="1" baseline="0" dirty="0"/>
              <a:t> für mehr Gerechtigkeit im Gesundheitswesen!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7</a:t>
            </a:fld>
            <a:endParaRPr lang="de-DE"/>
          </a:p>
        </p:txBody>
      </p:sp>
    </p:spTree>
    <p:extLst>
      <p:ext uri="{BB962C8B-B14F-4D97-AF65-F5344CB8AC3E}">
        <p14:creationId xmlns:p14="http://schemas.microsoft.com/office/powerpoint/2010/main" val="2495648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050" b="1" dirty="0"/>
              <a:t>Zum Andenken an unsere Verstorbenen!</a:t>
            </a:r>
          </a:p>
        </p:txBody>
      </p:sp>
      <p:sp>
        <p:nvSpPr>
          <p:cNvPr id="4" name="Foliennummernplatzhalter 3"/>
          <p:cNvSpPr>
            <a:spLocks noGrp="1"/>
          </p:cNvSpPr>
          <p:nvPr>
            <p:ph type="sldNum" sz="quarter" idx="10"/>
          </p:nvPr>
        </p:nvSpPr>
        <p:spPr/>
        <p:txBody>
          <a:bodyPr/>
          <a:lstStyle/>
          <a:p>
            <a:fld id="{FC038D34-14EC-4013-AA3F-7221B89168BC}" type="slidenum">
              <a:rPr lang="de-DE" smtClean="0"/>
              <a:pPr/>
              <a:t>8</a:t>
            </a:fld>
            <a:endParaRPr lang="de-DE"/>
          </a:p>
        </p:txBody>
      </p:sp>
    </p:spTree>
    <p:extLst>
      <p:ext uri="{BB962C8B-B14F-4D97-AF65-F5344CB8AC3E}">
        <p14:creationId xmlns:p14="http://schemas.microsoft.com/office/powerpoint/2010/main" val="1211333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Vorbericht</a:t>
            </a:r>
            <a:r>
              <a:rPr lang="de-DE" b="1" baseline="0" dirty="0"/>
              <a:t> zur Neu Gründung der SHG für Kinder-Jugendliche mit Typ 1 Diabetes</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9</a:t>
            </a:fld>
            <a:endParaRPr lang="de-DE"/>
          </a:p>
        </p:txBody>
      </p:sp>
    </p:spTree>
    <p:extLst>
      <p:ext uri="{BB962C8B-B14F-4D97-AF65-F5344CB8AC3E}">
        <p14:creationId xmlns:p14="http://schemas.microsoft.com/office/powerpoint/2010/main" val="597095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34749596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4" name="camera.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224619576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2939732526"/>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325603859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Titelmasterformat durch Klicken bearbeiten</a:t>
            </a:r>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175885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91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479098307"/>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2022873807"/>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636115556"/>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2211328629"/>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umsplatzhalter 4"/>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329467977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Titelmasterformat durch Klicken bearbeiten</a:t>
            </a:r>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umsplatzhalter 4"/>
          <p:cNvSpPr>
            <a:spLocks noGrp="1"/>
          </p:cNvSpPr>
          <p:nvPr>
            <p:ph type="dt" sz="half" idx="10"/>
          </p:nvPr>
        </p:nvSpPr>
        <p:spPr/>
        <p:txBody>
          <a:bodyPr/>
          <a:lstStyle/>
          <a:p>
            <a:fld id="{B37A99AC-88D9-4AD1-A8BF-D6E339390B87}" type="datetimeFigureOut">
              <a:rPr lang="de-DE" smtClean="0"/>
              <a:pPr/>
              <a:t>04.02.2024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317896088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4"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37A99AC-88D9-4AD1-A8BF-D6E339390B87}" type="datetimeFigureOut">
              <a:rPr lang="de-DE" smtClean="0"/>
              <a:pPr/>
              <a:t>04.02.2024</a:t>
            </a:fld>
            <a:endParaRPr lang="de-DE"/>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50CDDD-EC41-415C-BFD3-E49E81A45429}" type="slidenum">
              <a:rPr lang="de-DE" smtClean="0"/>
              <a:pPr/>
              <a:t>‹Nr.›</a:t>
            </a:fld>
            <a:endParaRPr lang="de-DE"/>
          </a:p>
        </p:txBody>
      </p:sp>
    </p:spTree>
    <p:extLst>
      <p:ext uri="{BB962C8B-B14F-4D97-AF65-F5344CB8AC3E}">
        <p14:creationId xmlns:p14="http://schemas.microsoft.com/office/powerpoint/2010/main" val="16086008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circle/>
        <p:sndAc>
          <p:stSnd>
            <p:snd r:embed="rId13" name="camera.wav"/>
          </p:stSnd>
        </p:sndAc>
      </p:transition>
    </mc:Choice>
    <mc:Fallback xmlns="">
      <p:transition spd="slow">
        <p:circle/>
        <p:sndAc>
          <p:stSnd>
            <p:snd r:embed="rId15" name="camera.wav"/>
          </p:stSnd>
        </p:sndAc>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50.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7.jp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9.jp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ideo" Target="https://www.youtube.com/embed/nOsIkEOxKho" TargetMode="External"/><Relationship Id="rId5" Type="http://schemas.openxmlformats.org/officeDocument/2006/relationships/audio" Target="../media/audio1.wav"/><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g"/><Relationship Id="rId3" Type="http://schemas.openxmlformats.org/officeDocument/2006/relationships/audio" Target="../media/audio1.wav"/><Relationship Id="rId7" Type="http://schemas.openxmlformats.org/officeDocument/2006/relationships/image" Target="../media/image69.jpeg"/><Relationship Id="rId12" Type="http://schemas.openxmlformats.org/officeDocument/2006/relationships/image" Target="../media/image74.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jpg"/><Relationship Id="rId5" Type="http://schemas.openxmlformats.org/officeDocument/2006/relationships/image" Target="../media/image67.jpeg"/><Relationship Id="rId10" Type="http://schemas.openxmlformats.org/officeDocument/2006/relationships/image" Target="../media/image72.jp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audio" Target="../media/audio1.wav"/></Relationships>
</file>

<file path=ppt/slides/_rels/slide41.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9.jpg"/><Relationship Id="rId11" Type="http://schemas.openxmlformats.org/officeDocument/2006/relationships/audio" Target="../media/audio1.wav"/><Relationship Id="rId5" Type="http://schemas.openxmlformats.org/officeDocument/2006/relationships/image" Target="../media/image78.jpg"/><Relationship Id="rId10" Type="http://schemas.openxmlformats.org/officeDocument/2006/relationships/image" Target="../media/image83.jpg"/><Relationship Id="rId4" Type="http://schemas.openxmlformats.org/officeDocument/2006/relationships/image" Target="../media/image77.jpg"/><Relationship Id="rId9" Type="http://schemas.openxmlformats.org/officeDocument/2006/relationships/image" Target="../media/image82.jp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84.jp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85.jp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87.jpg"/><Relationship Id="rId4" Type="http://schemas.openxmlformats.org/officeDocument/2006/relationships/image" Target="../media/image86.jpg"/></Relationships>
</file>

<file path=ppt/slides/_rels/slide4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2.jpg"/><Relationship Id="rId11" Type="http://schemas.openxmlformats.org/officeDocument/2006/relationships/image" Target="../media/image97.jpg"/><Relationship Id="rId5" Type="http://schemas.openxmlformats.org/officeDocument/2006/relationships/image" Target="../media/image91.jp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s>
</file>

<file path=ppt/slides/_rels/slide47.xml.rels><?xml version="1.0" encoding="UTF-8" standalone="yes"?>
<Relationships xmlns="http://schemas.openxmlformats.org/package/2006/relationships"><Relationship Id="rId8" Type="http://schemas.openxmlformats.org/officeDocument/2006/relationships/image" Target="../media/image102.jp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01.jpg"/><Relationship Id="rId12" Type="http://schemas.openxmlformats.org/officeDocument/2006/relationships/image" Target="../media/image106.jp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0.jpg"/><Relationship Id="rId11" Type="http://schemas.openxmlformats.org/officeDocument/2006/relationships/image" Target="../media/image105.jpeg"/><Relationship Id="rId5" Type="http://schemas.openxmlformats.org/officeDocument/2006/relationships/image" Target="../media/image99.jpg"/><Relationship Id="rId10" Type="http://schemas.openxmlformats.org/officeDocument/2006/relationships/image" Target="../media/image104.jpg"/><Relationship Id="rId4" Type="http://schemas.openxmlformats.org/officeDocument/2006/relationships/image" Target="../media/image98.jpg"/><Relationship Id="rId9" Type="http://schemas.openxmlformats.org/officeDocument/2006/relationships/image" Target="../media/image103.jpg"/></Relationships>
</file>

<file path=ppt/slides/_rels/slide48.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image" Target="../media/image117.jpeg"/><Relationship Id="rId3" Type="http://schemas.openxmlformats.org/officeDocument/2006/relationships/image" Target="../media/image107.jpg"/><Relationship Id="rId7" Type="http://schemas.openxmlformats.org/officeDocument/2006/relationships/image" Target="../media/image111.jpg"/><Relationship Id="rId12" Type="http://schemas.openxmlformats.org/officeDocument/2006/relationships/image" Target="../media/image11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0.jpg"/><Relationship Id="rId11" Type="http://schemas.openxmlformats.org/officeDocument/2006/relationships/image" Target="../media/image115.jpeg"/><Relationship Id="rId5" Type="http://schemas.openxmlformats.org/officeDocument/2006/relationships/image" Target="../media/image109.jpg"/><Relationship Id="rId10" Type="http://schemas.openxmlformats.org/officeDocument/2006/relationships/image" Target="../media/image114.jpg"/><Relationship Id="rId4" Type="http://schemas.openxmlformats.org/officeDocument/2006/relationships/image" Target="../media/image108.jpg"/><Relationship Id="rId9" Type="http://schemas.openxmlformats.org/officeDocument/2006/relationships/image" Target="../media/image113.jpg"/><Relationship Id="rId1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image" Target="../media/image118.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122.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ideo" Target="https://www.youtube.com/embed/0PyurKxYxA0?start=13&amp;feature=oembed" TargetMode="External"/><Relationship Id="rId6" Type="http://schemas.openxmlformats.org/officeDocument/2006/relationships/audio" Target="../media/audio1.wav"/><Relationship Id="rId5" Type="http://schemas.openxmlformats.org/officeDocument/2006/relationships/image" Target="../media/image123.jpe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jpeg"/><Relationship Id="rId3" Type="http://schemas.openxmlformats.org/officeDocument/2006/relationships/hyperlink" Target="https://www.youtube.com/playlist?list=PL18bpqI0tQ7BvRzGkPV62NDmBdLCuRx9g" TargetMode="External"/><Relationship Id="rId7" Type="http://schemas.openxmlformats.org/officeDocument/2006/relationships/image" Target="../media/image127.jpeg"/><Relationship Id="rId12" Type="http://schemas.openxmlformats.org/officeDocument/2006/relationships/image" Target="../media/image13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195736" y="188641"/>
            <a:ext cx="4662264" cy="1384995"/>
          </a:xfrm>
          <a:prstGeom prst="rect">
            <a:avLst/>
          </a:prstGeom>
        </p:spPr>
        <p:txBody>
          <a:bodyPr wrap="square">
            <a:spAutoFit/>
          </a:bodyPr>
          <a:lstStyle/>
          <a:p>
            <a:pPr algn="ctr"/>
            <a:endParaRPr lang="de-DE" sz="2400" b="1" dirty="0">
              <a:ln>
                <a:solidFill>
                  <a:schemeClr val="bg1"/>
                </a:solidFill>
              </a:ln>
            </a:endParaRPr>
          </a:p>
          <a:p>
            <a:pPr algn="ctr"/>
            <a:r>
              <a:rPr lang="de-DE" sz="2400" b="1" dirty="0">
                <a:ln>
                  <a:solidFill>
                    <a:schemeClr val="bg1"/>
                  </a:solidFill>
                </a:ln>
              </a:rPr>
              <a:t>So fing alles an!</a:t>
            </a:r>
            <a:endParaRPr lang="de-DE" b="1" dirty="0">
              <a:ln>
                <a:solidFill>
                  <a:schemeClr val="bg1"/>
                </a:solidFill>
              </a:ln>
            </a:endParaRPr>
          </a:p>
          <a:p>
            <a:pPr algn="ctr"/>
            <a:r>
              <a:rPr lang="de-DE" b="1" dirty="0">
                <a:ln>
                  <a:solidFill>
                    <a:schemeClr val="bg1"/>
                  </a:solidFill>
                </a:ln>
              </a:rPr>
              <a:t>Am 04. Februar 2004</a:t>
            </a:r>
          </a:p>
          <a:p>
            <a:pPr algn="ctr"/>
            <a:r>
              <a:rPr lang="de-DE" b="1" dirty="0">
                <a:ln>
                  <a:solidFill>
                    <a:schemeClr val="bg1"/>
                  </a:solidFill>
                </a:ln>
              </a:rPr>
              <a:t>Autounfall im Überzucker</a:t>
            </a:r>
            <a:endParaRPr lang="de-DE" b="1" dirty="0"/>
          </a:p>
        </p:txBody>
      </p:sp>
      <p:pic>
        <p:nvPicPr>
          <p:cNvPr id="4" name="Grafik 3"/>
          <p:cNvPicPr>
            <a:picLocks noChangeAspect="1"/>
          </p:cNvPicPr>
          <p:nvPr/>
        </p:nvPicPr>
        <p:blipFill>
          <a:blip r:embed="rId4"/>
          <a:stretch>
            <a:fillRect/>
          </a:stretch>
        </p:blipFill>
        <p:spPr>
          <a:xfrm>
            <a:off x="1115616" y="1500779"/>
            <a:ext cx="6840760" cy="5054945"/>
          </a:xfrm>
          <a:prstGeom prst="rect">
            <a:avLst/>
          </a:prstGeom>
          <a:ln>
            <a:noFill/>
          </a:ln>
          <a:effectLst>
            <a:softEdge rad="112500"/>
          </a:effectLst>
        </p:spPr>
      </p:pic>
      <p:sp>
        <p:nvSpPr>
          <p:cNvPr id="2" name="Textfeld 1"/>
          <p:cNvSpPr txBox="1"/>
          <p:nvPr/>
        </p:nvSpPr>
        <p:spPr>
          <a:xfrm>
            <a:off x="5364088" y="3501008"/>
            <a:ext cx="184731" cy="369332"/>
          </a:xfrm>
          <a:prstGeom prst="rect">
            <a:avLst/>
          </a:prstGeom>
          <a:noFill/>
        </p:spPr>
        <p:txBody>
          <a:bodyPr wrap="none" rtlCol="0">
            <a:spAutoFit/>
          </a:bodyPr>
          <a:lstStyle/>
          <a:p>
            <a:endParaRPr lang="de-DE" dirty="0"/>
          </a:p>
        </p:txBody>
      </p:sp>
    </p:spTree>
  </p:cSld>
  <p:clrMapOvr>
    <a:masterClrMapping/>
  </p:clrMapOvr>
  <mc:AlternateContent xmlns:mc="http://schemas.openxmlformats.org/markup-compatibility/2006" xmlns:p14="http://schemas.microsoft.com/office/powerpoint/2010/main">
    <mc:Choice Requires="p14">
      <p:transition spd="slow" p14:dur="900">
        <p14:warp dir="in"/>
        <p:sndAc>
          <p:stSnd>
            <p:snd r:embed="rId3" name="camera.wav"/>
          </p:stSnd>
        </p:sndAc>
      </p:transition>
    </mc:Choice>
    <mc:Fallback xmlns="">
      <p:transition spd="slow">
        <p:fade/>
        <p:sndAc>
          <p:stSnd>
            <p:snd r:embed="rId5" name="camera.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a:stretch>
            <a:fillRect/>
          </a:stretch>
        </p:blipFill>
        <p:spPr bwMode="auto">
          <a:xfrm>
            <a:off x="561005" y="908720"/>
            <a:ext cx="7530671" cy="543334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E:\Pictures\Treffen 2.jpg"/>
          <p:cNvPicPr>
            <a:picLocks noChangeAspect="1" noChangeArrowheads="1"/>
          </p:cNvPicPr>
          <p:nvPr/>
        </p:nvPicPr>
        <p:blipFill>
          <a:blip r:embed="rId4" cstate="print"/>
          <a:srcRect/>
          <a:stretch>
            <a:fillRect/>
          </a:stretch>
        </p:blipFill>
        <p:spPr bwMode="auto">
          <a:xfrm>
            <a:off x="2843808" y="4725144"/>
            <a:ext cx="3203848" cy="2132856"/>
          </a:xfrm>
          <a:prstGeom prst="rect">
            <a:avLst/>
          </a:prstGeom>
          <a:noFill/>
        </p:spPr>
      </p:pic>
      <p:pic>
        <p:nvPicPr>
          <p:cNvPr id="62467" name="Picture 3" descr="E:\Pictures\Treffen 1.jpg"/>
          <p:cNvPicPr>
            <a:picLocks noChangeAspect="1" noChangeArrowheads="1"/>
          </p:cNvPicPr>
          <p:nvPr/>
        </p:nvPicPr>
        <p:blipFill>
          <a:blip r:embed="rId5" cstate="print"/>
          <a:srcRect/>
          <a:stretch>
            <a:fillRect/>
          </a:stretch>
        </p:blipFill>
        <p:spPr bwMode="auto">
          <a:xfrm>
            <a:off x="2843808" y="2564904"/>
            <a:ext cx="3203848" cy="2160240"/>
          </a:xfrm>
          <a:prstGeom prst="rect">
            <a:avLst/>
          </a:prstGeom>
          <a:noFill/>
        </p:spPr>
      </p:pic>
      <p:pic>
        <p:nvPicPr>
          <p:cNvPr id="62469" name="Picture 5" descr="E:\Pictures\IMGP0697.jpg"/>
          <p:cNvPicPr>
            <a:picLocks noChangeAspect="1" noChangeArrowheads="1"/>
          </p:cNvPicPr>
          <p:nvPr/>
        </p:nvPicPr>
        <p:blipFill>
          <a:blip r:embed="rId6" cstate="print"/>
          <a:srcRect/>
          <a:stretch>
            <a:fillRect/>
          </a:stretch>
        </p:blipFill>
        <p:spPr bwMode="auto">
          <a:xfrm>
            <a:off x="2843808" y="0"/>
            <a:ext cx="3168352" cy="2564904"/>
          </a:xfrm>
          <a:prstGeom prst="rect">
            <a:avLst/>
          </a:prstGeom>
          <a:noFill/>
        </p:spPr>
      </p:pic>
      <p:pic>
        <p:nvPicPr>
          <p:cNvPr id="62470" name="Picture 6" descr="E:\Pictures\IMGP0700.jpg"/>
          <p:cNvPicPr>
            <a:picLocks noChangeAspect="1" noChangeArrowheads="1"/>
          </p:cNvPicPr>
          <p:nvPr/>
        </p:nvPicPr>
        <p:blipFill>
          <a:blip r:embed="rId7" cstate="print"/>
          <a:srcRect/>
          <a:stretch>
            <a:fillRect/>
          </a:stretch>
        </p:blipFill>
        <p:spPr bwMode="auto">
          <a:xfrm>
            <a:off x="6012160" y="4725144"/>
            <a:ext cx="3131840" cy="2132856"/>
          </a:xfrm>
          <a:prstGeom prst="rect">
            <a:avLst/>
          </a:prstGeom>
          <a:noFill/>
        </p:spPr>
      </p:pic>
      <p:pic>
        <p:nvPicPr>
          <p:cNvPr id="62471" name="Picture 7" descr="E:\Pictures\IMGP0747.jpg"/>
          <p:cNvPicPr>
            <a:picLocks noChangeAspect="1" noChangeArrowheads="1"/>
          </p:cNvPicPr>
          <p:nvPr/>
        </p:nvPicPr>
        <p:blipFill>
          <a:blip r:embed="rId8" cstate="print"/>
          <a:srcRect/>
          <a:stretch>
            <a:fillRect/>
          </a:stretch>
        </p:blipFill>
        <p:spPr bwMode="auto">
          <a:xfrm>
            <a:off x="6012160" y="0"/>
            <a:ext cx="3131840" cy="2564904"/>
          </a:xfrm>
          <a:prstGeom prst="rect">
            <a:avLst/>
          </a:prstGeom>
          <a:noFill/>
        </p:spPr>
      </p:pic>
      <p:pic>
        <p:nvPicPr>
          <p:cNvPr id="62473" name="Picture 9" descr="E:\Pictures\IMGP0749.jpg"/>
          <p:cNvPicPr>
            <a:picLocks noChangeAspect="1" noChangeArrowheads="1"/>
          </p:cNvPicPr>
          <p:nvPr/>
        </p:nvPicPr>
        <p:blipFill>
          <a:blip r:embed="rId9" cstate="print"/>
          <a:srcRect/>
          <a:stretch>
            <a:fillRect/>
          </a:stretch>
        </p:blipFill>
        <p:spPr bwMode="auto">
          <a:xfrm>
            <a:off x="6012160" y="2564904"/>
            <a:ext cx="3131840" cy="2160240"/>
          </a:xfrm>
          <a:prstGeom prst="rect">
            <a:avLst/>
          </a:prstGeom>
          <a:noFill/>
        </p:spPr>
      </p:pic>
      <p:pic>
        <p:nvPicPr>
          <p:cNvPr id="62474" name="Picture 10" descr="D:\IMGP0367.JPG"/>
          <p:cNvPicPr>
            <a:picLocks noChangeAspect="1" noChangeArrowheads="1"/>
          </p:cNvPicPr>
          <p:nvPr/>
        </p:nvPicPr>
        <p:blipFill>
          <a:blip r:embed="rId10" cstate="print"/>
          <a:srcRect/>
          <a:stretch>
            <a:fillRect/>
          </a:stretch>
        </p:blipFill>
        <p:spPr bwMode="auto">
          <a:xfrm>
            <a:off x="0" y="0"/>
            <a:ext cx="2843808" cy="2492896"/>
          </a:xfrm>
          <a:prstGeom prst="rect">
            <a:avLst/>
          </a:prstGeom>
          <a:noFill/>
        </p:spPr>
      </p:pic>
      <p:pic>
        <p:nvPicPr>
          <p:cNvPr id="62475" name="Picture 11" descr="D:\IMGP0370.JPG"/>
          <p:cNvPicPr>
            <a:picLocks noChangeAspect="1" noChangeArrowheads="1"/>
          </p:cNvPicPr>
          <p:nvPr/>
        </p:nvPicPr>
        <p:blipFill>
          <a:blip r:embed="rId11" cstate="print"/>
          <a:srcRect/>
          <a:stretch>
            <a:fillRect/>
          </a:stretch>
        </p:blipFill>
        <p:spPr bwMode="auto">
          <a:xfrm>
            <a:off x="1" y="2420889"/>
            <a:ext cx="2843807" cy="2304255"/>
          </a:xfrm>
          <a:prstGeom prst="rect">
            <a:avLst/>
          </a:prstGeom>
          <a:noFill/>
        </p:spPr>
      </p:pic>
      <p:pic>
        <p:nvPicPr>
          <p:cNvPr id="62476" name="Picture 12" descr="D:\IMGP0385.JPG"/>
          <p:cNvPicPr>
            <a:picLocks noChangeAspect="1" noChangeArrowheads="1"/>
          </p:cNvPicPr>
          <p:nvPr/>
        </p:nvPicPr>
        <p:blipFill>
          <a:blip r:embed="rId12" cstate="print"/>
          <a:srcRect/>
          <a:stretch>
            <a:fillRect/>
          </a:stretch>
        </p:blipFill>
        <p:spPr bwMode="auto">
          <a:xfrm>
            <a:off x="0" y="4725144"/>
            <a:ext cx="2863589" cy="213285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13" name="camera.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4" cstate="print"/>
          <a:srcRect/>
          <a:stretch>
            <a:fillRect/>
          </a:stretch>
        </p:blipFill>
        <p:spPr bwMode="auto">
          <a:xfrm>
            <a:off x="323528" y="704036"/>
            <a:ext cx="8640960" cy="591258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a:stretch>
            <a:fillRect/>
          </a:stretch>
        </p:blipFill>
        <p:spPr bwMode="auto">
          <a:xfrm>
            <a:off x="1331640" y="1034734"/>
            <a:ext cx="7152795" cy="536459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cstate="print"/>
          <a:srcRect/>
          <a:stretch>
            <a:fillRect/>
          </a:stretch>
        </p:blipFill>
        <p:spPr bwMode="auto">
          <a:xfrm>
            <a:off x="899592" y="710698"/>
            <a:ext cx="7428317" cy="557123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4" cstate="print"/>
          <a:srcRect/>
          <a:stretch>
            <a:fillRect/>
          </a:stretch>
        </p:blipFill>
        <p:spPr bwMode="auto">
          <a:xfrm>
            <a:off x="1115616" y="3645024"/>
            <a:ext cx="6804248" cy="2605175"/>
          </a:xfrm>
          <a:prstGeom prst="rect">
            <a:avLst/>
          </a:prstGeom>
          <a:ln>
            <a:noFill/>
          </a:ln>
          <a:effectLst>
            <a:outerShdw blurRad="292100" dist="139700" dir="2700000" algn="tl" rotWithShape="0">
              <a:srgbClr val="333333">
                <a:alpha val="65000"/>
              </a:srgbClr>
            </a:outerShdw>
          </a:effectLst>
        </p:spPr>
      </p:pic>
      <p:pic>
        <p:nvPicPr>
          <p:cNvPr id="23553" name="Picture 1" descr="E:\Pictures\Maximare Gesundheitstage.jpg"/>
          <p:cNvPicPr>
            <a:picLocks noChangeAspect="1" noChangeArrowheads="1"/>
          </p:cNvPicPr>
          <p:nvPr/>
        </p:nvPicPr>
        <p:blipFill>
          <a:blip r:embed="rId5" cstate="print"/>
          <a:srcRect/>
          <a:stretch>
            <a:fillRect/>
          </a:stretch>
        </p:blipFill>
        <p:spPr bwMode="auto">
          <a:xfrm>
            <a:off x="2267744" y="908720"/>
            <a:ext cx="4338228" cy="255189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6" name="camera.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cstate="print"/>
          <a:srcRect/>
          <a:stretch>
            <a:fillRect/>
          </a:stretch>
        </p:blipFill>
        <p:spPr bwMode="auto">
          <a:xfrm>
            <a:off x="873189" y="908720"/>
            <a:ext cx="7345695" cy="547505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fdp-ahlen.de/images/stories/Pressemitteilungen/Protestkundgebung%20auf%20dem%20Marktplatz%20AT%2021.09.09.jpg"/>
          <p:cNvPicPr>
            <a:picLocks noChangeAspect="1" noChangeArrowheads="1"/>
          </p:cNvPicPr>
          <p:nvPr/>
        </p:nvPicPr>
        <p:blipFill>
          <a:blip r:embed="rId4" cstate="print"/>
          <a:srcRect/>
          <a:stretch>
            <a:fillRect/>
          </a:stretch>
        </p:blipFill>
        <p:spPr bwMode="auto">
          <a:xfrm>
            <a:off x="1619672" y="1246261"/>
            <a:ext cx="6336704" cy="480906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cstate="print"/>
          <a:srcRect/>
          <a:stretch>
            <a:fillRect/>
          </a:stretch>
        </p:blipFill>
        <p:spPr bwMode="auto">
          <a:xfrm>
            <a:off x="1115616" y="948525"/>
            <a:ext cx="7164288" cy="531019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udrun\Desktop\Johanna 2.jpg"/>
          <p:cNvPicPr>
            <a:picLocks noChangeAspect="1" noChangeArrowheads="1"/>
          </p:cNvPicPr>
          <p:nvPr/>
        </p:nvPicPr>
        <p:blipFill>
          <a:blip r:embed="rId4" cstate="print"/>
          <a:srcRect/>
          <a:stretch>
            <a:fillRect/>
          </a:stretch>
        </p:blipFill>
        <p:spPr bwMode="auto">
          <a:xfrm>
            <a:off x="1395187" y="1340768"/>
            <a:ext cx="6812709" cy="496372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a:stretch>
            <a:fillRect/>
          </a:stretch>
        </p:blipFill>
        <p:spPr bwMode="auto">
          <a:xfrm>
            <a:off x="899592" y="584684"/>
            <a:ext cx="7236296" cy="542722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udrun\Pictures\Kindergesundheitstag planung.jpg"/>
          <p:cNvPicPr>
            <a:picLocks noChangeAspect="1" noChangeArrowheads="1"/>
          </p:cNvPicPr>
          <p:nvPr/>
        </p:nvPicPr>
        <p:blipFill>
          <a:blip r:embed="rId4" cstate="print"/>
          <a:srcRect/>
          <a:stretch>
            <a:fillRect/>
          </a:stretch>
        </p:blipFill>
        <p:spPr bwMode="auto">
          <a:xfrm>
            <a:off x="1331640" y="877106"/>
            <a:ext cx="6264696" cy="470830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udrun\Pictures\Kindergesundheitstag 1.jpg"/>
          <p:cNvPicPr>
            <a:picLocks noChangeAspect="1" noChangeArrowheads="1"/>
          </p:cNvPicPr>
          <p:nvPr/>
        </p:nvPicPr>
        <p:blipFill>
          <a:blip r:embed="rId4" cstate="print"/>
          <a:srcRect/>
          <a:stretch>
            <a:fillRect/>
          </a:stretch>
        </p:blipFill>
        <p:spPr bwMode="auto">
          <a:xfrm>
            <a:off x="1405104" y="1237073"/>
            <a:ext cx="6263240" cy="472127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preferRelativeResize="0">
            <a:picLocks noChangeAspect="1" noChangeArrowheads="1"/>
          </p:cNvPicPr>
          <p:nvPr/>
        </p:nvPicPr>
        <p:blipFill>
          <a:blip r:embed="rId4" cstate="print"/>
          <a:srcRect/>
          <a:stretch>
            <a:fillRect/>
          </a:stretch>
        </p:blipFill>
        <p:spPr bwMode="auto">
          <a:xfrm>
            <a:off x="1187624" y="836374"/>
            <a:ext cx="7124601" cy="535181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Pictures\Einladg2011   2.jpg"/>
          <p:cNvPicPr>
            <a:picLocks noChangeAspect="1" noChangeArrowheads="1"/>
          </p:cNvPicPr>
          <p:nvPr/>
        </p:nvPicPr>
        <p:blipFill>
          <a:blip r:embed="rId4" cstate="print"/>
          <a:srcRect/>
          <a:stretch>
            <a:fillRect/>
          </a:stretch>
        </p:blipFill>
        <p:spPr bwMode="auto">
          <a:xfrm>
            <a:off x="1163621" y="908720"/>
            <a:ext cx="6954011" cy="521550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udrun\Pictures\2011-11-02 Kroatien Vir\Kroatien Vir 143.JPG"/>
          <p:cNvPicPr>
            <a:picLocks noChangeAspect="1" noChangeArrowheads="1"/>
          </p:cNvPicPr>
          <p:nvPr/>
        </p:nvPicPr>
        <p:blipFill>
          <a:blip r:embed="rId4" cstate="print"/>
          <a:srcRect/>
          <a:stretch>
            <a:fillRect/>
          </a:stretch>
        </p:blipFill>
        <p:spPr bwMode="auto">
          <a:xfrm>
            <a:off x="0" y="3212976"/>
            <a:ext cx="4499992" cy="3645024"/>
          </a:xfrm>
          <a:prstGeom prst="rect">
            <a:avLst/>
          </a:prstGeom>
          <a:noFill/>
        </p:spPr>
      </p:pic>
      <p:pic>
        <p:nvPicPr>
          <p:cNvPr id="5" name="Picture 2" descr="C:\Users\gudrun\Pictures\2011-11-02 Kroatien Vir\Kroatien Vir 167.JPG"/>
          <p:cNvPicPr>
            <a:picLocks noChangeAspect="1" noChangeArrowheads="1"/>
          </p:cNvPicPr>
          <p:nvPr/>
        </p:nvPicPr>
        <p:blipFill>
          <a:blip r:embed="rId5" cstate="print"/>
          <a:srcRect/>
          <a:stretch>
            <a:fillRect/>
          </a:stretch>
        </p:blipFill>
        <p:spPr bwMode="auto">
          <a:xfrm>
            <a:off x="4427984" y="3212976"/>
            <a:ext cx="4716016" cy="3645024"/>
          </a:xfrm>
          <a:prstGeom prst="rect">
            <a:avLst/>
          </a:prstGeom>
          <a:noFill/>
        </p:spPr>
      </p:pic>
      <p:pic>
        <p:nvPicPr>
          <p:cNvPr id="6" name="Picture 2" descr="C:\Users\gudrun\Pictures\2011-11-02 Kroatien Vir\Kroatien Vir 126.JPG"/>
          <p:cNvPicPr>
            <a:picLocks noChangeAspect="1" noChangeArrowheads="1"/>
          </p:cNvPicPr>
          <p:nvPr/>
        </p:nvPicPr>
        <p:blipFill>
          <a:blip r:embed="rId6" cstate="print"/>
          <a:srcRect/>
          <a:stretch>
            <a:fillRect/>
          </a:stretch>
        </p:blipFill>
        <p:spPr bwMode="auto">
          <a:xfrm>
            <a:off x="0" y="0"/>
            <a:ext cx="4427984" cy="3212976"/>
          </a:xfrm>
          <a:prstGeom prst="rect">
            <a:avLst/>
          </a:prstGeom>
          <a:noFill/>
        </p:spPr>
      </p:pic>
      <p:pic>
        <p:nvPicPr>
          <p:cNvPr id="7" name="Picture 2" descr="C:\Users\gudrun\Pictures\2011-11-02 Kroatien Vir\Kroatien Vir 089.JPG"/>
          <p:cNvPicPr>
            <a:picLocks noChangeAspect="1" noChangeArrowheads="1"/>
          </p:cNvPicPr>
          <p:nvPr/>
        </p:nvPicPr>
        <p:blipFill>
          <a:blip r:embed="rId7" cstate="print"/>
          <a:srcRect/>
          <a:stretch>
            <a:fillRect/>
          </a:stretch>
        </p:blipFill>
        <p:spPr bwMode="auto">
          <a:xfrm>
            <a:off x="4427984" y="0"/>
            <a:ext cx="4716016" cy="321297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0"/>
            <a:ext cx="3563888" cy="3212976"/>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3212976"/>
            <a:ext cx="3563888" cy="3645024"/>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580112" cy="3789040"/>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6" y="3573016"/>
            <a:ext cx="5569227" cy="3789040"/>
          </a:xfrm>
          <a:prstGeom prst="rect">
            <a:avLst/>
          </a:prstGeom>
        </p:spPr>
      </p:pic>
    </p:spTree>
    <p:extLst>
      <p:ext uri="{BB962C8B-B14F-4D97-AF65-F5344CB8AC3E}">
        <p14:creationId xmlns:p14="http://schemas.microsoft.com/office/powerpoint/2010/main" val="1959138968"/>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a:stretch>
            <a:fillRect/>
          </a:stretch>
        </p:blipFill>
        <p:spPr bwMode="auto">
          <a:xfrm>
            <a:off x="1691680" y="1514414"/>
            <a:ext cx="5616624" cy="421246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317120"/>
            <a:ext cx="7733668" cy="5776176"/>
          </a:xfrm>
          <a:prstGeom prst="rect">
            <a:avLst/>
          </a:prstGeom>
          <a:ln>
            <a:noFill/>
          </a:ln>
          <a:effectLst>
            <a:softEdge rad="112500"/>
          </a:effectLst>
        </p:spPr>
      </p:pic>
    </p:spTree>
    <p:extLst>
      <p:ext uri="{BB962C8B-B14F-4D97-AF65-F5344CB8AC3E}">
        <p14:creationId xmlns:p14="http://schemas.microsoft.com/office/powerpoint/2010/main" val="927367248"/>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kaffee.jpg"/>
          <p:cNvPicPr>
            <a:picLocks noChangeAspect="1"/>
          </p:cNvPicPr>
          <p:nvPr/>
        </p:nvPicPr>
        <p:blipFill>
          <a:blip r:embed="rId4" cstate="print"/>
          <a:stretch>
            <a:fillRect/>
          </a:stretch>
        </p:blipFill>
        <p:spPr>
          <a:xfrm>
            <a:off x="971600" y="980728"/>
            <a:ext cx="6984776" cy="523858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hg-hilfe-zur-selbsthilfe.de/files/sm181005.jpg"/>
          <p:cNvPicPr>
            <a:picLocks noChangeAspect="1" noChangeArrowheads="1"/>
          </p:cNvPicPr>
          <p:nvPr/>
        </p:nvPicPr>
        <p:blipFill>
          <a:blip r:embed="rId4" cstate="print"/>
          <a:srcRect/>
          <a:stretch>
            <a:fillRect/>
          </a:stretch>
        </p:blipFill>
        <p:spPr bwMode="auto">
          <a:xfrm>
            <a:off x="0" y="0"/>
            <a:ext cx="4355976" cy="3284984"/>
          </a:xfrm>
          <a:prstGeom prst="rect">
            <a:avLst/>
          </a:prstGeom>
          <a:noFill/>
        </p:spPr>
      </p:pic>
      <p:pic>
        <p:nvPicPr>
          <p:cNvPr id="3" name="Picture 2" descr="E:\Pictures\gudrunglcksrad.jpg"/>
          <p:cNvPicPr>
            <a:picLocks noChangeAspect="1" noChangeArrowheads="1"/>
          </p:cNvPicPr>
          <p:nvPr/>
        </p:nvPicPr>
        <p:blipFill>
          <a:blip r:embed="rId5" cstate="print"/>
          <a:srcRect/>
          <a:stretch>
            <a:fillRect/>
          </a:stretch>
        </p:blipFill>
        <p:spPr bwMode="auto">
          <a:xfrm>
            <a:off x="4355976" y="0"/>
            <a:ext cx="4788024" cy="3284984"/>
          </a:xfrm>
          <a:prstGeom prst="rect">
            <a:avLst/>
          </a:prstGeom>
          <a:noFill/>
        </p:spPr>
      </p:pic>
      <p:pic>
        <p:nvPicPr>
          <p:cNvPr id="8194" name="Picture 2" descr="http://kinder-diabetes-ahlen.beepworld.de/files/kids-fun-wold1.jpg"/>
          <p:cNvPicPr>
            <a:picLocks noChangeAspect="1" noChangeArrowheads="1"/>
          </p:cNvPicPr>
          <p:nvPr/>
        </p:nvPicPr>
        <p:blipFill>
          <a:blip r:embed="rId6" cstate="print"/>
          <a:srcRect/>
          <a:stretch>
            <a:fillRect/>
          </a:stretch>
        </p:blipFill>
        <p:spPr bwMode="auto">
          <a:xfrm>
            <a:off x="0" y="3284984"/>
            <a:ext cx="4427984" cy="3573016"/>
          </a:xfrm>
          <a:prstGeom prst="rect">
            <a:avLst/>
          </a:prstGeom>
          <a:noFill/>
        </p:spPr>
      </p:pic>
      <p:pic>
        <p:nvPicPr>
          <p:cNvPr id="8198" name="Picture 6" descr="http://kinder-diabetes-ahlen.beepworld.de/files/kids-fun-world2.jpg"/>
          <p:cNvPicPr>
            <a:picLocks noChangeAspect="1" noChangeArrowheads="1"/>
          </p:cNvPicPr>
          <p:nvPr/>
        </p:nvPicPr>
        <p:blipFill>
          <a:blip r:embed="rId7" cstate="print"/>
          <a:srcRect/>
          <a:stretch>
            <a:fillRect/>
          </a:stretch>
        </p:blipFill>
        <p:spPr bwMode="auto">
          <a:xfrm>
            <a:off x="4427984" y="3284984"/>
            <a:ext cx="4716016" cy="35730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srcRect/>
          <a:stretch>
            <a:fillRect/>
          </a:stretch>
        </p:blipFill>
        <p:spPr bwMode="auto">
          <a:xfrm>
            <a:off x="1043608" y="496416"/>
            <a:ext cx="7200800" cy="586516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E:\Pictures\Jens Span.jpg"/>
          <p:cNvPicPr>
            <a:picLocks noChangeAspect="1" noChangeArrowheads="1"/>
          </p:cNvPicPr>
          <p:nvPr/>
        </p:nvPicPr>
        <p:blipFill>
          <a:blip r:embed="rId4" cstate="print"/>
          <a:srcRect/>
          <a:stretch>
            <a:fillRect/>
          </a:stretch>
        </p:blipFill>
        <p:spPr bwMode="auto">
          <a:xfrm>
            <a:off x="1187624" y="1340768"/>
            <a:ext cx="6693239" cy="493455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1628800"/>
            <a:ext cx="6386988" cy="4734058"/>
          </a:xfrm>
          <a:prstGeom prst="rect">
            <a:avLst/>
          </a:prstGeom>
          <a:ln>
            <a:noFill/>
          </a:ln>
          <a:effectLst>
            <a:softEdge rad="112500"/>
          </a:effectLst>
        </p:spPr>
      </p:pic>
    </p:spTree>
    <p:extLst>
      <p:ext uri="{BB962C8B-B14F-4D97-AF65-F5344CB8AC3E}">
        <p14:creationId xmlns:p14="http://schemas.microsoft.com/office/powerpoint/2010/main" val="2521922499"/>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Foto"/>
          <p:cNvPicPr>
            <a:picLocks noChangeAspect="1" noChangeArrowheads="1"/>
          </p:cNvPicPr>
          <p:nvPr/>
        </p:nvPicPr>
        <p:blipFill>
          <a:blip r:embed="rId4" cstate="print"/>
          <a:srcRect/>
          <a:stretch>
            <a:fillRect/>
          </a:stretch>
        </p:blipFill>
        <p:spPr bwMode="auto">
          <a:xfrm>
            <a:off x="4499991" y="0"/>
            <a:ext cx="4644009" cy="3429000"/>
          </a:xfrm>
          <a:prstGeom prst="rect">
            <a:avLst/>
          </a:prstGeom>
          <a:noFill/>
        </p:spPr>
      </p:pic>
      <p:pic>
        <p:nvPicPr>
          <p:cNvPr id="91142" name="Picture 6" descr="Foto"/>
          <p:cNvPicPr>
            <a:picLocks noChangeAspect="1" noChangeArrowheads="1"/>
          </p:cNvPicPr>
          <p:nvPr/>
        </p:nvPicPr>
        <p:blipFill>
          <a:blip r:embed="rId5" cstate="print"/>
          <a:srcRect/>
          <a:stretch>
            <a:fillRect/>
          </a:stretch>
        </p:blipFill>
        <p:spPr bwMode="auto">
          <a:xfrm>
            <a:off x="0" y="0"/>
            <a:ext cx="4499992" cy="3429000"/>
          </a:xfrm>
          <a:prstGeom prst="rect">
            <a:avLst/>
          </a:prstGeom>
          <a:noFill/>
        </p:spPr>
      </p:pic>
      <p:pic>
        <p:nvPicPr>
          <p:cNvPr id="5" name="Picture 2" descr="E:\Pictures\gudrunglcksrad.jpg"/>
          <p:cNvPicPr>
            <a:picLocks noChangeAspect="1" noChangeArrowheads="1"/>
          </p:cNvPicPr>
          <p:nvPr/>
        </p:nvPicPr>
        <p:blipFill>
          <a:blip r:embed="rId6" cstate="print"/>
          <a:srcRect/>
          <a:stretch>
            <a:fillRect/>
          </a:stretch>
        </p:blipFill>
        <p:spPr bwMode="auto">
          <a:xfrm>
            <a:off x="0" y="3429000"/>
            <a:ext cx="4572000" cy="3429000"/>
          </a:xfrm>
          <a:prstGeom prst="rect">
            <a:avLst/>
          </a:prstGeom>
          <a:noFill/>
        </p:spPr>
      </p:pic>
      <p:pic>
        <p:nvPicPr>
          <p:cNvPr id="6" name="Picture 2" descr="http://www.shg-hilfe-zur-selbsthilfe.de/files/sm181005.jpg"/>
          <p:cNvPicPr>
            <a:picLocks noChangeAspect="1" noChangeArrowheads="1"/>
          </p:cNvPicPr>
          <p:nvPr/>
        </p:nvPicPr>
        <p:blipFill>
          <a:blip r:embed="rId7" cstate="print"/>
          <a:srcRect/>
          <a:stretch>
            <a:fillRect/>
          </a:stretch>
        </p:blipFill>
        <p:spPr bwMode="auto">
          <a:xfrm>
            <a:off x="4572000" y="3429000"/>
            <a:ext cx="4572000" cy="3429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kidsfun_45x60mm 2013.jpg"/>
          <p:cNvPicPr>
            <a:picLocks noChangeAspect="1" noChangeArrowheads="1"/>
          </p:cNvPicPr>
          <p:nvPr/>
        </p:nvPicPr>
        <p:blipFill>
          <a:blip r:embed="rId4" cstate="print"/>
          <a:srcRect/>
          <a:stretch>
            <a:fillRect/>
          </a:stretch>
        </p:blipFill>
        <p:spPr bwMode="auto">
          <a:xfrm>
            <a:off x="4499992" y="0"/>
            <a:ext cx="4644008" cy="6858000"/>
          </a:xfrm>
          <a:prstGeom prst="rect">
            <a:avLst/>
          </a:prstGeom>
          <a:noFill/>
        </p:spPr>
      </p:pic>
      <p:pic>
        <p:nvPicPr>
          <p:cNvPr id="4" name="Picture 6" descr="http://kinder-diabetes-ahlen.beepworld.de/files/kids-fun-world2.jpg"/>
          <p:cNvPicPr>
            <a:picLocks noChangeAspect="1" noChangeArrowheads="1"/>
          </p:cNvPicPr>
          <p:nvPr/>
        </p:nvPicPr>
        <p:blipFill>
          <a:blip r:embed="rId5" cstate="print"/>
          <a:srcRect/>
          <a:stretch>
            <a:fillRect/>
          </a:stretch>
        </p:blipFill>
        <p:spPr bwMode="auto">
          <a:xfrm>
            <a:off x="0" y="0"/>
            <a:ext cx="4535488" cy="3573016"/>
          </a:xfrm>
          <a:prstGeom prst="rect">
            <a:avLst/>
          </a:prstGeom>
          <a:noFill/>
        </p:spPr>
      </p:pic>
      <p:pic>
        <p:nvPicPr>
          <p:cNvPr id="5" name="Picture 2" descr="http://kinder-diabetes-ahlen.beepworld.de/files/kids-fun-wold1.jpg"/>
          <p:cNvPicPr>
            <a:picLocks noChangeAspect="1" noChangeArrowheads="1"/>
          </p:cNvPicPr>
          <p:nvPr/>
        </p:nvPicPr>
        <p:blipFill>
          <a:blip r:embed="rId6" cstate="print"/>
          <a:srcRect/>
          <a:stretch>
            <a:fillRect/>
          </a:stretch>
        </p:blipFill>
        <p:spPr bwMode="auto">
          <a:xfrm>
            <a:off x="0" y="3284984"/>
            <a:ext cx="4572000" cy="35730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7" name="camera.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261" y="997545"/>
            <a:ext cx="3378739" cy="5373216"/>
          </a:xfrm>
          <a:prstGeom prst="rect">
            <a:avLst/>
          </a:prstGeom>
          <a:ln>
            <a:noFill/>
          </a:ln>
          <a:effectLst>
            <a:softEdge rad="112500"/>
          </a:effectLst>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997545"/>
            <a:ext cx="3716904" cy="5488908"/>
          </a:xfrm>
          <a:prstGeom prst="rect">
            <a:avLst/>
          </a:prstGeom>
          <a:ln>
            <a:noFill/>
          </a:ln>
          <a:effectLst>
            <a:softEdge rad="112500"/>
          </a:effectLst>
        </p:spPr>
      </p:pic>
    </p:spTree>
    <p:extLst>
      <p:ext uri="{BB962C8B-B14F-4D97-AF65-F5344CB8AC3E}">
        <p14:creationId xmlns:p14="http://schemas.microsoft.com/office/powerpoint/2010/main" val="1005672309"/>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6" name="camera.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92"/>
            <a:ext cx="4644008" cy="6957392"/>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3278" y="-99392"/>
            <a:ext cx="4986570" cy="6957392"/>
          </a:xfrm>
          <a:prstGeom prst="rect">
            <a:avLst/>
          </a:prstGeom>
        </p:spPr>
      </p:pic>
    </p:spTree>
    <p:extLst>
      <p:ext uri="{BB962C8B-B14F-4D97-AF65-F5344CB8AC3E}">
        <p14:creationId xmlns:p14="http://schemas.microsoft.com/office/powerpoint/2010/main" val="3769476402"/>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6" name="camera.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nhaltsplatzhalt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1052736"/>
            <a:ext cx="5653136" cy="5539102"/>
          </a:xfrm>
          <a:prstGeom prst="rect">
            <a:avLst/>
          </a:prstGeom>
          <a:ln>
            <a:noFill/>
          </a:ln>
          <a:effectLst>
            <a:softEdge rad="112500"/>
          </a:effectLst>
        </p:spPr>
      </p:pic>
    </p:spTree>
    <p:extLst>
      <p:ext uri="{BB962C8B-B14F-4D97-AF65-F5344CB8AC3E}">
        <p14:creationId xmlns:p14="http://schemas.microsoft.com/office/powerpoint/2010/main" val="3408919198"/>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7" name="camera.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55576" y="404664"/>
            <a:ext cx="7931224" cy="475230"/>
          </a:xfrm>
        </p:spPr>
        <p:txBody>
          <a:bodyPr>
            <a:normAutofit fontScale="90000"/>
          </a:bodyPr>
          <a:lstStyle/>
          <a:p>
            <a:pPr algn="ctr"/>
            <a:br>
              <a:rPr lang="de-DE" sz="2800" dirty="0"/>
            </a:br>
            <a:r>
              <a:rPr lang="de-DE" sz="2800" dirty="0"/>
              <a:t>Diabetes-Kompetenz-Freizeit 2016</a:t>
            </a:r>
            <a:br>
              <a:rPr lang="de-DE" sz="2800" dirty="0"/>
            </a:br>
            <a:r>
              <a:rPr lang="de-DE" sz="1600" dirty="0"/>
              <a:t>auf dem Kinderbauerhof Wigger in Münster-Greven</a:t>
            </a:r>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11760" y="1340768"/>
            <a:ext cx="4176464" cy="5437095"/>
          </a:xfrm>
          <a:prstGeom prst="rect">
            <a:avLst/>
          </a:prstGeom>
          <a:ln>
            <a:noFill/>
          </a:ln>
          <a:effectLst>
            <a:softEdge rad="112500"/>
          </a:effectLst>
        </p:spPr>
      </p:pic>
    </p:spTree>
    <p:extLst>
      <p:ext uri="{BB962C8B-B14F-4D97-AF65-F5344CB8AC3E}">
        <p14:creationId xmlns:p14="http://schemas.microsoft.com/office/powerpoint/2010/main" val="3443987735"/>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4" name="camera.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63688" y="365127"/>
            <a:ext cx="5400600" cy="975642"/>
          </a:xfrm>
        </p:spPr>
        <p:txBody>
          <a:bodyPr>
            <a:normAutofit/>
          </a:bodyPr>
          <a:lstStyle/>
          <a:p>
            <a:pPr algn="ctr"/>
            <a:r>
              <a:rPr lang="de-DE" sz="2400" b="1" dirty="0">
                <a:latin typeface="Arial Black" panose="020B0A04020102020204" pitchFamily="34" charset="0"/>
              </a:rPr>
              <a:t>Video der Freizeit 2016</a:t>
            </a:r>
          </a:p>
        </p:txBody>
      </p:sp>
      <p:pic>
        <p:nvPicPr>
          <p:cNvPr id="4" name="nOsIkEOxKho"/>
          <p:cNvPicPr>
            <a:picLocks noGrp="1" noRot="1" noChangeAspect="1"/>
          </p:cNvPicPr>
          <p:nvPr>
            <p:ph idx="1"/>
            <a:videoFile r:link="rId1"/>
          </p:nvPr>
        </p:nvPicPr>
        <p:blipFill>
          <a:blip r:embed="rId4"/>
          <a:stretch>
            <a:fillRect/>
          </a:stretch>
        </p:blipFill>
        <p:spPr>
          <a:xfrm>
            <a:off x="1259632" y="1628800"/>
            <a:ext cx="6912768" cy="4392488"/>
          </a:xfrm>
          <a:prstGeom prst="rect">
            <a:avLst/>
          </a:prstGeom>
        </p:spPr>
      </p:pic>
    </p:spTree>
    <p:extLst>
      <p:ext uri="{BB962C8B-B14F-4D97-AF65-F5344CB8AC3E}">
        <p14:creationId xmlns:p14="http://schemas.microsoft.com/office/powerpoint/2010/main" val="3210035543"/>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39214"/>
            <a:ext cx="7416823" cy="3014935"/>
          </a:xfrm>
          <a:prstGeom prst="rect">
            <a:avLst/>
          </a:prstGeom>
          <a:ln>
            <a:noFill/>
          </a:ln>
          <a:effectLst>
            <a:softEdge rad="112500"/>
          </a:effectLst>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2" y="3717032"/>
            <a:ext cx="4609416" cy="3140968"/>
          </a:xfrm>
          <a:prstGeom prst="rect">
            <a:avLst/>
          </a:prstGeom>
          <a:ln>
            <a:noFill/>
          </a:ln>
          <a:effectLst>
            <a:softEdge rad="112500"/>
          </a:effectLst>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3717032"/>
            <a:ext cx="4499992" cy="3140968"/>
          </a:xfrm>
          <a:prstGeom prst="rect">
            <a:avLst/>
          </a:prstGeom>
          <a:ln>
            <a:noFill/>
          </a:ln>
          <a:effectLst>
            <a:softEdge rad="112500"/>
          </a:effectLst>
        </p:spPr>
      </p:pic>
    </p:spTree>
    <p:extLst>
      <p:ext uri="{BB962C8B-B14F-4D97-AF65-F5344CB8AC3E}">
        <p14:creationId xmlns:p14="http://schemas.microsoft.com/office/powerpoint/2010/main" val="409770983"/>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9" name="camera.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udrun\Desktop\Diabetikertag 2007.tiff"/>
          <p:cNvPicPr>
            <a:picLocks noChangeAspect="1" noChangeArrowheads="1"/>
          </p:cNvPicPr>
          <p:nvPr/>
        </p:nvPicPr>
        <p:blipFill>
          <a:blip r:embed="rId4" cstate="print"/>
          <a:srcRect/>
          <a:stretch>
            <a:fillRect/>
          </a:stretch>
        </p:blipFill>
        <p:spPr bwMode="auto">
          <a:xfrm>
            <a:off x="755576" y="786592"/>
            <a:ext cx="7272808" cy="559093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92132"/>
            <a:ext cx="3016136" cy="1944216"/>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8" y="-218068"/>
            <a:ext cx="3012959" cy="1831928"/>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6138" y="-186471"/>
            <a:ext cx="2996022" cy="1815271"/>
          </a:xfrm>
          <a:prstGeom prst="rect">
            <a:avLst/>
          </a:prstGeom>
        </p:spPr>
      </p:pic>
      <p:pic>
        <p:nvPicPr>
          <p:cNvPr id="5" name="Grafi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6136" y="1613861"/>
            <a:ext cx="3009189" cy="2034424"/>
          </a:xfrm>
          <a:prstGeom prst="rect">
            <a:avLst/>
          </a:prstGeom>
        </p:spPr>
      </p:pic>
      <p:pic>
        <p:nvPicPr>
          <p:cNvPr id="6" name="Grafi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2160" y="-186471"/>
            <a:ext cx="3131840" cy="1815271"/>
          </a:xfrm>
          <a:prstGeom prst="rect">
            <a:avLst/>
          </a:prstGeom>
        </p:spPr>
      </p:pic>
      <p:pic>
        <p:nvPicPr>
          <p:cNvPr id="7" name="Grafik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2159" y="1628800"/>
            <a:ext cx="3125310" cy="2002281"/>
          </a:xfrm>
          <a:prstGeom prst="rect">
            <a:avLst/>
          </a:prstGeom>
        </p:spPr>
      </p:pic>
      <p:pic>
        <p:nvPicPr>
          <p:cNvPr id="10" name="Grafik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19" y="3609472"/>
            <a:ext cx="2281322" cy="3590469"/>
          </a:xfrm>
          <a:prstGeom prst="rect">
            <a:avLst/>
          </a:prstGeom>
        </p:spPr>
      </p:pic>
      <p:pic>
        <p:nvPicPr>
          <p:cNvPr id="11" name="Grafik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0399" y="3609472"/>
            <a:ext cx="2259988" cy="3590469"/>
          </a:xfrm>
          <a:prstGeom prst="rect">
            <a:avLst/>
          </a:prstGeom>
        </p:spPr>
      </p:pic>
      <p:pic>
        <p:nvPicPr>
          <p:cNvPr id="12" name="Grafik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64143" y="3609471"/>
            <a:ext cx="2254354" cy="3632115"/>
          </a:xfrm>
          <a:prstGeom prst="rect">
            <a:avLst/>
          </a:prstGeom>
        </p:spPr>
      </p:pic>
      <p:pic>
        <p:nvPicPr>
          <p:cNvPr id="13" name="Grafik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0432" y="3587294"/>
            <a:ext cx="2474860" cy="4158701"/>
          </a:xfrm>
          <a:prstGeom prst="rect">
            <a:avLst/>
          </a:prstGeom>
        </p:spPr>
      </p:pic>
    </p:spTree>
    <p:extLst>
      <p:ext uri="{BB962C8B-B14F-4D97-AF65-F5344CB8AC3E}">
        <p14:creationId xmlns:p14="http://schemas.microsoft.com/office/powerpoint/2010/main" val="4256258923"/>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14" name="camera.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 y="-99392"/>
            <a:ext cx="2275373" cy="3125948"/>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317" y="-180754"/>
            <a:ext cx="2304256" cy="3207310"/>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3" y="-190108"/>
            <a:ext cx="2304256" cy="3144656"/>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248" y="-171400"/>
            <a:ext cx="2339752" cy="3125948"/>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3" y="2954548"/>
            <a:ext cx="2270377" cy="4002844"/>
          </a:xfrm>
          <a:prstGeom prst="rect">
            <a:avLst/>
          </a:prstGeom>
        </p:spPr>
      </p:pic>
      <p:pic>
        <p:nvPicPr>
          <p:cNvPr id="7"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7744" y="2954548"/>
            <a:ext cx="2304256" cy="4002844"/>
          </a:xfrm>
          <a:prstGeom prst="rect">
            <a:avLst/>
          </a:prstGeom>
        </p:spPr>
      </p:pic>
      <p:pic>
        <p:nvPicPr>
          <p:cNvPr id="8" name="Grafi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7274" y="2947878"/>
            <a:ext cx="2275104" cy="4009514"/>
          </a:xfrm>
          <a:prstGeom prst="rect">
            <a:avLst/>
          </a:prstGeom>
        </p:spPr>
      </p:pic>
      <p:pic>
        <p:nvPicPr>
          <p:cNvPr id="9" name="Grafi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2377" y="2947878"/>
            <a:ext cx="2301623" cy="4009514"/>
          </a:xfrm>
          <a:prstGeom prst="rect">
            <a:avLst/>
          </a:prstGeom>
        </p:spPr>
      </p:pic>
    </p:spTree>
    <p:extLst>
      <p:ext uri="{BB962C8B-B14F-4D97-AF65-F5344CB8AC3E}">
        <p14:creationId xmlns:p14="http://schemas.microsoft.com/office/powerpoint/2010/main" val="4277668112"/>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11" name="camera.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2" y="476672"/>
            <a:ext cx="4709518" cy="6059210"/>
          </a:xfrm>
          <a:prstGeom prst="rect">
            <a:avLst/>
          </a:prstGeom>
          <a:ln>
            <a:noFill/>
          </a:ln>
          <a:effectLst>
            <a:softEdge rad="112500"/>
          </a:effectLst>
        </p:spPr>
      </p:pic>
    </p:spTree>
    <p:extLst>
      <p:ext uri="{BB962C8B-B14F-4D97-AF65-F5344CB8AC3E}">
        <p14:creationId xmlns:p14="http://schemas.microsoft.com/office/powerpoint/2010/main" val="2107715706"/>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1107629"/>
            <a:ext cx="7128792" cy="5317378"/>
          </a:xfrm>
          <a:prstGeom prst="rect">
            <a:avLst/>
          </a:prstGeom>
          <a:ln>
            <a:noFill/>
          </a:ln>
          <a:effectLst>
            <a:softEdge rad="112500"/>
          </a:effectLst>
        </p:spPr>
      </p:pic>
    </p:spTree>
    <p:extLst>
      <p:ext uri="{BB962C8B-B14F-4D97-AF65-F5344CB8AC3E}">
        <p14:creationId xmlns:p14="http://schemas.microsoft.com/office/powerpoint/2010/main" val="407395852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931" y="1412776"/>
            <a:ext cx="3958005" cy="5373216"/>
          </a:xfrm>
          <a:prstGeom prst="rect">
            <a:avLst/>
          </a:prstGeom>
          <a:ln>
            <a:noFill/>
          </a:ln>
          <a:effectLst>
            <a:softEdge rad="112500"/>
          </a:effectLst>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9" y="1320451"/>
            <a:ext cx="3637690" cy="5450504"/>
          </a:xfrm>
          <a:prstGeom prst="rect">
            <a:avLst/>
          </a:prstGeom>
          <a:ln>
            <a:noFill/>
          </a:ln>
          <a:effectLst>
            <a:softEdge rad="112500"/>
          </a:effectLst>
        </p:spPr>
      </p:pic>
    </p:spTree>
    <p:extLst>
      <p:ext uri="{BB962C8B-B14F-4D97-AF65-F5344CB8AC3E}">
        <p14:creationId xmlns:p14="http://schemas.microsoft.com/office/powerpoint/2010/main" val="3428938921"/>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6" name="camera.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268760"/>
            <a:ext cx="6436080" cy="4841775"/>
          </a:xfrm>
          <a:prstGeom prst="rect">
            <a:avLst/>
          </a:prstGeom>
          <a:ln>
            <a:noFill/>
          </a:ln>
          <a:effectLst>
            <a:softEdge rad="112500"/>
          </a:effectLst>
        </p:spPr>
      </p:pic>
    </p:spTree>
    <p:extLst>
      <p:ext uri="{BB962C8B-B14F-4D97-AF65-F5344CB8AC3E}">
        <p14:creationId xmlns:p14="http://schemas.microsoft.com/office/powerpoint/2010/main" val="316153916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4" name="camera.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3" y="-30290"/>
            <a:ext cx="3179575" cy="2295330"/>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30290"/>
            <a:ext cx="2952328" cy="2295330"/>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0"/>
            <a:ext cx="2987824" cy="2265040"/>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89" y="2265716"/>
            <a:ext cx="3171259" cy="2171396"/>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2637" y="2265040"/>
            <a:ext cx="2943539" cy="2172072"/>
          </a:xfrm>
          <a:prstGeom prst="rect">
            <a:avLst/>
          </a:prstGeom>
        </p:spPr>
      </p:pic>
      <p:pic>
        <p:nvPicPr>
          <p:cNvPr id="7"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74" y="4437112"/>
            <a:ext cx="3188364" cy="2388298"/>
          </a:xfrm>
          <a:prstGeom prst="rect">
            <a:avLst/>
          </a:prstGeom>
        </p:spPr>
      </p:pic>
      <p:pic>
        <p:nvPicPr>
          <p:cNvPr id="8" name="Grafi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4871" y="2262200"/>
            <a:ext cx="3019129" cy="2174912"/>
          </a:xfrm>
          <a:prstGeom prst="rect">
            <a:avLst/>
          </a:prstGeom>
        </p:spPr>
      </p:pic>
      <p:pic>
        <p:nvPicPr>
          <p:cNvPr id="9" name="Grafi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3848" y="4437112"/>
            <a:ext cx="2959223" cy="2388298"/>
          </a:xfrm>
          <a:prstGeom prst="rect">
            <a:avLst/>
          </a:prstGeom>
        </p:spPr>
      </p:pic>
      <p:pic>
        <p:nvPicPr>
          <p:cNvPr id="10" name="Grafik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6176" y="4436436"/>
            <a:ext cx="2987824" cy="2388974"/>
          </a:xfrm>
          <a:prstGeom prst="rect">
            <a:avLst/>
          </a:prstGeom>
        </p:spPr>
      </p:pic>
    </p:spTree>
    <p:extLst>
      <p:ext uri="{BB962C8B-B14F-4D97-AF65-F5344CB8AC3E}">
        <p14:creationId xmlns:p14="http://schemas.microsoft.com/office/powerpoint/2010/main" val="23722400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12" name="camera.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987824" cy="2254797"/>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9" y="2254796"/>
            <a:ext cx="2987824" cy="2245475"/>
          </a:xfrm>
          <a:prstGeom prst="rect">
            <a:avLst/>
          </a:prstGeom>
        </p:spPr>
      </p:pic>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59" y="4500272"/>
            <a:ext cx="2987824" cy="2364287"/>
          </a:xfrm>
          <a:prstGeom prst="rect">
            <a:avLst/>
          </a:prstGeom>
        </p:spPr>
      </p:pic>
      <p:pic>
        <p:nvPicPr>
          <p:cNvPr id="5" name="Grafi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3983" y="-13524"/>
            <a:ext cx="3008177" cy="2268319"/>
          </a:xfrm>
          <a:prstGeom prst="rect">
            <a:avLst/>
          </a:prstGeom>
        </p:spPr>
      </p:pic>
      <p:pic>
        <p:nvPicPr>
          <p:cNvPr id="6" name="Grafi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160" y="-13524"/>
            <a:ext cx="3131840" cy="2245478"/>
          </a:xfrm>
          <a:prstGeom prst="rect">
            <a:avLst/>
          </a:prstGeom>
        </p:spPr>
      </p:pic>
      <p:pic>
        <p:nvPicPr>
          <p:cNvPr id="7"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3983" y="2231953"/>
            <a:ext cx="3008177" cy="2254797"/>
          </a:xfrm>
          <a:prstGeom prst="rect">
            <a:avLst/>
          </a:prstGeom>
        </p:spPr>
      </p:pic>
      <p:pic>
        <p:nvPicPr>
          <p:cNvPr id="8" name="Grafik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8319" y="2231953"/>
            <a:ext cx="3115681" cy="2254797"/>
          </a:xfrm>
          <a:prstGeom prst="rect">
            <a:avLst/>
          </a:prstGeom>
        </p:spPr>
      </p:pic>
      <p:pic>
        <p:nvPicPr>
          <p:cNvPr id="9" name="Grafik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0143" y="4500271"/>
            <a:ext cx="2992018" cy="2399184"/>
          </a:xfrm>
          <a:prstGeom prst="rect">
            <a:avLst/>
          </a:prstGeom>
        </p:spPr>
      </p:pic>
      <p:pic>
        <p:nvPicPr>
          <p:cNvPr id="10" name="Grafik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8319" y="4486750"/>
            <a:ext cx="3115681" cy="2412705"/>
          </a:xfrm>
          <a:prstGeom prst="rect">
            <a:avLst/>
          </a:prstGeom>
        </p:spPr>
      </p:pic>
    </p:spTree>
    <p:extLst>
      <p:ext uri="{BB962C8B-B14F-4D97-AF65-F5344CB8AC3E}">
        <p14:creationId xmlns:p14="http://schemas.microsoft.com/office/powerpoint/2010/main" val="2796064593"/>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13" name="camera.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 y="1"/>
            <a:ext cx="2483768" cy="2420888"/>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512" y="0"/>
            <a:ext cx="2152735" cy="2420889"/>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47" y="17175"/>
            <a:ext cx="2372003" cy="2403714"/>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326" y="0"/>
            <a:ext cx="2220786" cy="2420889"/>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2" y="2411829"/>
            <a:ext cx="2491780" cy="1953275"/>
          </a:xfrm>
          <a:prstGeom prst="rect">
            <a:avLst/>
          </a:prstGeom>
        </p:spPr>
      </p:pic>
      <p:pic>
        <p:nvPicPr>
          <p:cNvPr id="7"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0434" y="2438065"/>
            <a:ext cx="2351619" cy="1927040"/>
          </a:xfrm>
          <a:prstGeom prst="rect">
            <a:avLst/>
          </a:prstGeom>
        </p:spPr>
      </p:pic>
      <p:pic>
        <p:nvPicPr>
          <p:cNvPr id="8" name="Grafi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9792" y="2420889"/>
            <a:ext cx="2192186" cy="1944215"/>
          </a:xfrm>
          <a:prstGeom prst="rect">
            <a:avLst/>
          </a:prstGeom>
        </p:spPr>
      </p:pic>
      <p:pic>
        <p:nvPicPr>
          <p:cNvPr id="9" name="Grafi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1511" y="2382485"/>
            <a:ext cx="2208923" cy="1982620"/>
          </a:xfrm>
          <a:prstGeom prst="rect">
            <a:avLst/>
          </a:prstGeom>
        </p:spPr>
      </p:pic>
      <p:pic>
        <p:nvPicPr>
          <p:cNvPr id="10" name="Grafik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2" y="4365104"/>
            <a:ext cx="2327683" cy="2516223"/>
          </a:xfrm>
          <a:prstGeom prst="rect">
            <a:avLst/>
          </a:prstGeom>
        </p:spPr>
      </p:pic>
      <p:pic>
        <p:nvPicPr>
          <p:cNvPr id="11" name="Grafik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35086" y="4374164"/>
            <a:ext cx="3173018" cy="2483836"/>
          </a:xfrm>
          <a:prstGeom prst="rect">
            <a:avLst/>
          </a:prstGeom>
        </p:spPr>
      </p:pic>
      <p:pic>
        <p:nvPicPr>
          <p:cNvPr id="12" name="Grafik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08103" y="4365104"/>
            <a:ext cx="3703949" cy="2492896"/>
          </a:xfrm>
          <a:prstGeom prst="rect">
            <a:avLst/>
          </a:prstGeom>
        </p:spPr>
      </p:pic>
    </p:spTree>
    <p:extLst>
      <p:ext uri="{BB962C8B-B14F-4D97-AF65-F5344CB8AC3E}">
        <p14:creationId xmlns:p14="http://schemas.microsoft.com/office/powerpoint/2010/main" val="2505630302"/>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14" name="camera.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 y="3068960"/>
            <a:ext cx="5362466" cy="3789040"/>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068959"/>
            <a:ext cx="3935085" cy="3790191"/>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 y="1"/>
            <a:ext cx="5373623" cy="3068960"/>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032" y="0"/>
            <a:ext cx="4283968" cy="3068959"/>
          </a:xfrm>
          <a:prstGeom prst="rect">
            <a:avLst/>
          </a:prstGeom>
        </p:spPr>
      </p:pic>
    </p:spTree>
    <p:extLst>
      <p:ext uri="{BB962C8B-B14F-4D97-AF65-F5344CB8AC3E}">
        <p14:creationId xmlns:p14="http://schemas.microsoft.com/office/powerpoint/2010/main" val="95064864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7" name="camera.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a:stretch>
            <a:fillRect/>
          </a:stretch>
        </p:blipFill>
        <p:spPr bwMode="auto">
          <a:xfrm>
            <a:off x="750846" y="908720"/>
            <a:ext cx="7440266" cy="553474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8856984" cy="1368152"/>
          </a:xfrm>
        </p:spPr>
        <p:txBody>
          <a:bodyPr>
            <a:normAutofit/>
          </a:bodyPr>
          <a:lstStyle/>
          <a:p>
            <a:r>
              <a:rPr lang="de-DE" sz="1400" b="1" dirty="0">
                <a:latin typeface="Arial Black" panose="020B0A04020102020204" pitchFamily="34" charset="0"/>
                <a:cs typeface="Arial" panose="020B0604020202020204" pitchFamily="34" charset="0"/>
              </a:rPr>
              <a:t>Am letzten Tag der Freizeit haben uns der Bürgermeister von Geestland Thorsten Krüger SPD (erster von rechts) und Lasse </a:t>
            </a:r>
            <a:r>
              <a:rPr lang="de-DE" sz="1400" b="1" dirty="0" err="1">
                <a:latin typeface="Arial Black" panose="020B0A04020102020204" pitchFamily="34" charset="0"/>
                <a:cs typeface="Arial" panose="020B0604020202020204" pitchFamily="34" charset="0"/>
              </a:rPr>
              <a:t>Weritz</a:t>
            </a:r>
            <a:r>
              <a:rPr lang="de-DE" sz="1400" b="1" dirty="0">
                <a:latin typeface="Arial Black" panose="020B0A04020102020204" pitchFamily="34" charset="0"/>
                <a:cs typeface="Arial" panose="020B0604020202020204" pitchFamily="34" charset="0"/>
              </a:rPr>
              <a:t> Bürgermeister von </a:t>
            </a:r>
            <a:r>
              <a:rPr lang="de-DE" sz="1400" b="1" dirty="0" err="1">
                <a:latin typeface="Arial Black" panose="020B0A04020102020204" pitchFamily="34" charset="0"/>
                <a:cs typeface="Arial" panose="020B0604020202020204" pitchFamily="34" charset="0"/>
              </a:rPr>
              <a:t>Hemmor</a:t>
            </a:r>
            <a:r>
              <a:rPr lang="de-DE" sz="1400" b="1" dirty="0">
                <a:latin typeface="Arial Black" panose="020B0A04020102020204" pitchFamily="34" charset="0"/>
                <a:cs typeface="Arial" panose="020B0604020202020204" pitchFamily="34" charset="0"/>
              </a:rPr>
              <a:t> CDU besuc</a:t>
            </a:r>
            <a:r>
              <a:rPr lang="de-DE" sz="1400" b="1" dirty="0">
                <a:latin typeface="Arial" panose="020B0604020202020204" pitchFamily="34" charset="0"/>
                <a:cs typeface="Arial" panose="020B0604020202020204" pitchFamily="34" charset="0"/>
              </a:rPr>
              <a:t>ht</a:t>
            </a:r>
            <a:r>
              <a:rPr lang="de-DE" sz="1400" dirty="0">
                <a:latin typeface="Arial" panose="020B0604020202020204" pitchFamily="34" charset="0"/>
                <a:cs typeface="Arial" panose="020B0604020202020204" pitchFamily="34" charset="0"/>
              </a:rPr>
              <a:t>. </a:t>
            </a:r>
            <a:br>
              <a:rPr lang="de-DE" sz="1400" dirty="0">
                <a:latin typeface="Arial" panose="020B0604020202020204" pitchFamily="34" charset="0"/>
                <a:cs typeface="Arial" panose="020B0604020202020204" pitchFamily="34" charset="0"/>
              </a:rPr>
            </a:br>
            <a:br>
              <a:rPr lang="de-DE" sz="1600" dirty="0"/>
            </a:br>
            <a:r>
              <a:rPr lang="de-DE" sz="1400" b="1" dirty="0"/>
              <a:t>Ronja (10 Jahre)</a:t>
            </a:r>
            <a:r>
              <a:rPr lang="de-DE" sz="1400" dirty="0"/>
              <a:t> und </a:t>
            </a:r>
            <a:r>
              <a:rPr lang="de-DE" sz="1400" b="1" dirty="0"/>
              <a:t>Lisa (11 Jahre)</a:t>
            </a:r>
            <a:r>
              <a:rPr lang="de-DE" sz="1400" dirty="0"/>
              <a:t> haben gemeinsam einem ganz persönlichen Vortrag vorbereitet der nicht nur mich zu Tränen gerührt hat!  </a:t>
            </a:r>
            <a:r>
              <a:rPr lang="de-DE" sz="1200" dirty="0"/>
              <a:t>(Wer könnte besser zum Thema Typ 1 Diabetes aufklären als die betroffenen Kinder selber?) </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2170205"/>
            <a:ext cx="6264696" cy="3886174"/>
          </a:xfrm>
          <a:prstGeom prst="rect">
            <a:avLst/>
          </a:prstGeom>
          <a:ln>
            <a:noFill/>
          </a:ln>
          <a:effectLst>
            <a:softEdge rad="112500"/>
          </a:effectLst>
        </p:spPr>
      </p:pic>
    </p:spTree>
    <p:extLst>
      <p:ext uri="{BB962C8B-B14F-4D97-AF65-F5344CB8AC3E}">
        <p14:creationId xmlns:p14="http://schemas.microsoft.com/office/powerpoint/2010/main" val="336851791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Diabetes Power Kids Kur 2018">
            <a:hlinkClick r:id="" action="ppaction://media"/>
            <a:extLst>
              <a:ext uri="{FF2B5EF4-FFF2-40B4-BE49-F238E27FC236}">
                <a16:creationId xmlns:a16="http://schemas.microsoft.com/office/drawing/2014/main" id="{7BFCFBE8-B3BB-21BE-FAC2-8A22526BDEFB}"/>
              </a:ext>
            </a:extLst>
          </p:cNvPr>
          <p:cNvPicPr>
            <a:picLocks noRot="1" noChangeAspect="1"/>
          </p:cNvPicPr>
          <p:nvPr>
            <a:videoFile r:link="rId1"/>
          </p:nvPr>
        </p:nvPicPr>
        <p:blipFill>
          <a:blip r:embed="rId5"/>
          <a:stretch>
            <a:fillRect/>
          </a:stretch>
        </p:blipFill>
        <p:spPr>
          <a:xfrm>
            <a:off x="683568" y="1484784"/>
            <a:ext cx="7776864" cy="4527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feld 3">
            <a:extLst>
              <a:ext uri="{FF2B5EF4-FFF2-40B4-BE49-F238E27FC236}">
                <a16:creationId xmlns:a16="http://schemas.microsoft.com/office/drawing/2014/main" id="{46785B7C-7F54-5F64-6DDA-2EC44CE3E2B8}"/>
              </a:ext>
            </a:extLst>
          </p:cNvPr>
          <p:cNvSpPr txBox="1"/>
          <p:nvPr/>
        </p:nvSpPr>
        <p:spPr>
          <a:xfrm>
            <a:off x="1619673" y="620688"/>
            <a:ext cx="5544616" cy="369332"/>
          </a:xfrm>
          <a:prstGeom prst="rect">
            <a:avLst/>
          </a:prstGeom>
          <a:noFill/>
        </p:spPr>
        <p:txBody>
          <a:bodyPr wrap="square" rtlCol="0">
            <a:spAutoFit/>
          </a:bodyPr>
          <a:lstStyle/>
          <a:p>
            <a:pPr algn="ctr"/>
            <a:r>
              <a:rPr lang="de-DE" b="1" dirty="0">
                <a:latin typeface="Arial Black" panose="020B0A04020102020204" pitchFamily="34" charset="0"/>
              </a:rPr>
              <a:t>Diabetes-Kompetenz-Freizeit 2018</a:t>
            </a:r>
          </a:p>
        </p:txBody>
      </p:sp>
    </p:spTree>
    <p:extLst>
      <p:ext uri="{BB962C8B-B14F-4D97-AF65-F5344CB8AC3E}">
        <p14:creationId xmlns:p14="http://schemas.microsoft.com/office/powerpoint/2010/main" val="3970567268"/>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4" name="camera.wav"/>
          </p:stSnd>
        </p:sndAc>
      </p:transition>
    </mc:Choice>
    <mc:Fallback xmlns="">
      <p:transition spd="slow">
        <p:circle/>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DB4CBC5-D66D-F48C-A5FD-DA6204E26B02}"/>
              </a:ext>
            </a:extLst>
          </p:cNvPr>
          <p:cNvSpPr txBox="1"/>
          <p:nvPr/>
        </p:nvSpPr>
        <p:spPr>
          <a:xfrm>
            <a:off x="0" y="116632"/>
            <a:ext cx="9144000" cy="1477328"/>
          </a:xfrm>
          <a:prstGeom prst="rect">
            <a:avLst/>
          </a:prstGeom>
          <a:noFill/>
        </p:spPr>
        <p:txBody>
          <a:bodyPr wrap="square">
            <a:spAutoFit/>
          </a:bodyPr>
          <a:lstStyle/>
          <a:p>
            <a:pPr algn="l"/>
            <a:r>
              <a:rPr lang="de-DE" b="1" dirty="0">
                <a:solidFill>
                  <a:srgbClr val="000000"/>
                </a:solidFill>
                <a:effectLst/>
                <a:latin typeface="Verdana" panose="020B0604030504040204" pitchFamily="34" charset="0"/>
              </a:rPr>
              <a:t>Impressionen Freizeit 2020</a:t>
            </a:r>
            <a:endParaRPr lang="de-DE" b="0" dirty="0">
              <a:solidFill>
                <a:srgbClr val="000000"/>
              </a:solidFill>
              <a:effectLst/>
              <a:latin typeface="Verdana" panose="020B0604030504040204" pitchFamily="34" charset="0"/>
            </a:endParaRPr>
          </a:p>
          <a:p>
            <a:pPr algn="l"/>
            <a:r>
              <a:rPr lang="de-DE" b="0" dirty="0">
                <a:solidFill>
                  <a:srgbClr val="000000"/>
                </a:solidFill>
                <a:effectLst/>
                <a:latin typeface="Verdana" panose="020B0604030504040204" pitchFamily="34" charset="0"/>
              </a:rPr>
              <a:t>Noch mal vielen Dank an Mathias Tauche Redakteur von Ahlen TV und seiner Frau Heike!  </a:t>
            </a:r>
            <a:r>
              <a:rPr lang="de-DE" sz="1800" b="0" dirty="0">
                <a:solidFill>
                  <a:srgbClr val="000000"/>
                </a:solidFill>
                <a:effectLst/>
                <a:latin typeface="Verdana" panose="020B0604030504040204" pitchFamily="34" charset="0"/>
              </a:rPr>
              <a:t>Mathias hat mich so wie einige Betreuer, Erziehungsberechtigte, Betroffene Kinder und auch die Geschwister interviewt.  </a:t>
            </a:r>
            <a:endParaRPr lang="de-DE" b="0" dirty="0">
              <a:solidFill>
                <a:srgbClr val="000000"/>
              </a:solidFill>
              <a:effectLst/>
              <a:latin typeface="Verdana" panose="020B0604030504040204" pitchFamily="34" charset="0"/>
            </a:endParaRPr>
          </a:p>
          <a:p>
            <a:pPr algn="l"/>
            <a:r>
              <a:rPr lang="de-DE" sz="1800" b="1" u="sng" dirty="0">
                <a:solidFill>
                  <a:srgbClr val="FF0000"/>
                </a:solidFill>
                <a:effectLst/>
                <a:latin typeface="Verdana" panose="020B0604030504040204" pitchFamily="34" charset="0"/>
                <a:hlinkClick r:id="rId3" tooltip="https://www.youtube.com/playlist?list=PL18bpqI0tQ7BvRzGkPV62NDmBdLCuRx9g"/>
              </a:rPr>
              <a:t>Hier ist der Link YouTube Kanal von </a:t>
            </a:r>
            <a:r>
              <a:rPr lang="de-DE" sz="1800" b="1" u="sng" dirty="0" err="1">
                <a:solidFill>
                  <a:srgbClr val="FF0000"/>
                </a:solidFill>
                <a:effectLst/>
                <a:latin typeface="Verdana" panose="020B0604030504040204" pitchFamily="34" charset="0"/>
                <a:hlinkClick r:id="rId3" tooltip="https://www.youtube.com/playlist?list=PL18bpqI0tQ7BvRzGkPV62NDmBdLCuRx9g"/>
              </a:rPr>
              <a:t>AhlenTV</a:t>
            </a:r>
            <a:endParaRPr lang="de-DE" b="0" dirty="0">
              <a:solidFill>
                <a:srgbClr val="000000"/>
              </a:solidFill>
              <a:effectLst/>
              <a:latin typeface="Verdana" panose="020B0604030504040204" pitchFamily="34" charset="0"/>
            </a:endParaRPr>
          </a:p>
        </p:txBody>
      </p:sp>
      <p:pic>
        <p:nvPicPr>
          <p:cNvPr id="1030" name="Picture 6">
            <a:extLst>
              <a:ext uri="{FF2B5EF4-FFF2-40B4-BE49-F238E27FC236}">
                <a16:creationId xmlns:a16="http://schemas.microsoft.com/office/drawing/2014/main" id="{B5E7D212-1FDB-1AFD-2BCA-E11D7F453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7" y="1701718"/>
            <a:ext cx="1688226" cy="16882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26CF3BD-5213-3364-6661-58749F926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3288" y="1668580"/>
            <a:ext cx="1714723" cy="17147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A843164-A785-6631-348E-E563F1F768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0534" y="1652481"/>
            <a:ext cx="1714723" cy="17147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DBA9373-79EE-517A-CB26-ADEAE46D8E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0541" y="1649750"/>
            <a:ext cx="1714723" cy="17147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5E34EC7-4808-E186-9C0C-B9E6305ED9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0554" y="1649750"/>
            <a:ext cx="1740194" cy="17401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0F826E91-FE16-19C4-141D-EDAA7E2BA4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95" y="4218892"/>
            <a:ext cx="1625106" cy="1640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BB37FB0A-1A4F-A7E4-3E63-DB0D3FDB8D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5241" y="4221088"/>
            <a:ext cx="1640023" cy="1640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640FDA5-0481-8268-D676-B2BB81B8EA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3288" y="4218892"/>
            <a:ext cx="1640023" cy="1640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111E68F2-D7F4-7953-0CCF-300FCE1475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5041" y="4221087"/>
            <a:ext cx="1640023" cy="1640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AFEF4978-F37C-8DA2-37FD-7D3A299511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10725" y="4221087"/>
            <a:ext cx="1640023" cy="1640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772295"/>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14" name="camera.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a:stretch>
            <a:fillRect/>
          </a:stretch>
        </p:blipFill>
        <p:spPr bwMode="auto">
          <a:xfrm>
            <a:off x="755576" y="836712"/>
            <a:ext cx="7456157" cy="559211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cstate="print"/>
          <a:srcRect/>
          <a:stretch>
            <a:fillRect/>
          </a:stretch>
        </p:blipFill>
        <p:spPr bwMode="auto">
          <a:xfrm>
            <a:off x="971600" y="654157"/>
            <a:ext cx="7704856" cy="582385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kinder-diabetes-ahlen.beepworld.de/files/paul002.jpg"/>
          <p:cNvPicPr>
            <a:picLocks noChangeAspect="1" noChangeArrowheads="1"/>
          </p:cNvPicPr>
          <p:nvPr/>
        </p:nvPicPr>
        <p:blipFill>
          <a:blip r:embed="rId4" cstate="print"/>
          <a:srcRect/>
          <a:stretch>
            <a:fillRect/>
          </a:stretch>
        </p:blipFill>
        <p:spPr bwMode="auto">
          <a:xfrm>
            <a:off x="4427984" y="0"/>
            <a:ext cx="4716016" cy="6858000"/>
          </a:xfrm>
          <a:prstGeom prst="rect">
            <a:avLst/>
          </a:prstGeom>
          <a:ln>
            <a:noFill/>
          </a:ln>
          <a:effectLst>
            <a:softEdge rad="112500"/>
          </a:effectLst>
        </p:spPr>
      </p:pic>
      <p:pic>
        <p:nvPicPr>
          <p:cNvPr id="6" name="Picture 2" descr="http://kinder-diabetes-ahlen.beepworld.de/files/nachruf001.jpg"/>
          <p:cNvPicPr>
            <a:picLocks noChangeAspect="1" noChangeArrowheads="1"/>
          </p:cNvPicPr>
          <p:nvPr/>
        </p:nvPicPr>
        <p:blipFill>
          <a:blip r:embed="rId5" cstate="print"/>
          <a:srcRect/>
          <a:stretch>
            <a:fillRect/>
          </a:stretch>
        </p:blipFill>
        <p:spPr bwMode="auto">
          <a:xfrm>
            <a:off x="0" y="0"/>
            <a:ext cx="4427984" cy="2204864"/>
          </a:xfrm>
          <a:prstGeom prst="rect">
            <a:avLst/>
          </a:prstGeom>
          <a:ln>
            <a:noFill/>
          </a:ln>
          <a:effectLst>
            <a:softEdge rad="112500"/>
          </a:effectLst>
        </p:spPr>
      </p:pic>
      <p:pic>
        <p:nvPicPr>
          <p:cNvPr id="7" name="Picture 2" descr="E:\Pictures\Nachruf (1).jpg"/>
          <p:cNvPicPr>
            <a:picLocks noChangeAspect="1" noChangeArrowheads="1"/>
          </p:cNvPicPr>
          <p:nvPr/>
        </p:nvPicPr>
        <p:blipFill>
          <a:blip r:embed="rId6" cstate="print"/>
          <a:stretch>
            <a:fillRect/>
          </a:stretch>
        </p:blipFill>
        <p:spPr bwMode="auto">
          <a:xfrm>
            <a:off x="0" y="2204864"/>
            <a:ext cx="4283968" cy="2016224"/>
          </a:xfrm>
          <a:prstGeom prst="rect">
            <a:avLst/>
          </a:prstGeom>
          <a:ln>
            <a:noFill/>
          </a:ln>
          <a:effectLst>
            <a:softEdge rad="112500"/>
          </a:effectLst>
        </p:spPr>
      </p:pic>
      <p:pic>
        <p:nvPicPr>
          <p:cNvPr id="8" name="Picture 2" descr="C:\Users\gudrun\Documents\Scanned Documents\Cezilia Mehring.tiff"/>
          <p:cNvPicPr>
            <a:picLocks noChangeAspect="1" noChangeArrowheads="1"/>
          </p:cNvPicPr>
          <p:nvPr/>
        </p:nvPicPr>
        <p:blipFill>
          <a:blip r:embed="rId7" cstate="print"/>
          <a:srcRect/>
          <a:stretch>
            <a:fillRect/>
          </a:stretch>
        </p:blipFill>
        <p:spPr bwMode="auto">
          <a:xfrm>
            <a:off x="0" y="4293096"/>
            <a:ext cx="4355976" cy="256490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908720"/>
            <a:ext cx="7128792" cy="5346594"/>
          </a:xfrm>
          <a:prstGeom prst="rect">
            <a:avLst/>
          </a:prstGeom>
          <a:ln>
            <a:noFill/>
          </a:ln>
          <a:effectLst>
            <a:softEdge rad="112500"/>
          </a:effectLst>
        </p:spPr>
      </p:pic>
    </p:spTree>
    <p:extLst>
      <p:ext uri="{BB962C8B-B14F-4D97-AF65-F5344CB8AC3E}">
        <p14:creationId xmlns:p14="http://schemas.microsoft.com/office/powerpoint/2010/main" val="2683005227"/>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673</Words>
  <Application>Microsoft Office PowerPoint</Application>
  <PresentationFormat>Bildschirmpräsentation (4:3)</PresentationFormat>
  <Paragraphs>92</Paragraphs>
  <Slides>52</Slides>
  <Notes>43</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52</vt:i4>
      </vt:variant>
    </vt:vector>
  </HeadingPairs>
  <TitlesOfParts>
    <vt:vector size="58" baseType="lpstr">
      <vt:lpstr>Arial</vt:lpstr>
      <vt:lpstr>Arial Black</vt:lpstr>
      <vt:lpstr>Calibri</vt:lpstr>
      <vt:lpstr>Calibri Light</vt:lpstr>
      <vt:lpstr>Verdana</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Diabetes-Kompetenz-Freizeit 2016 auf dem Kinderbauerhof Wigger in Münster-Greven</vt:lpstr>
      <vt:lpstr>Video der Freizeit 2016</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Am letzten Tag der Freizeit haben uns der Bürgermeister von Geestland Thorsten Krüger SPD (erster von rechts) und Lasse Weritz Bürgermeister von Hemmor CDU besucht.   Ronja (10 Jahre) und Lisa (11 Jahre) haben gemeinsam einem ganz persönlichen Vortrag vorbereitet der nicht nur mich zu Tränen gerührt hat!  (Wer könnte besser zum Thema Typ 1 Diabetes aufklären als die betroffenen Kinder selber?) </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Hilfe zur Selbsthilfe e.V.</dc:title>
  <dc:creator>gudrun</dc:creator>
  <cp:lastModifiedBy>Gudrun John</cp:lastModifiedBy>
  <cp:revision>191</cp:revision>
  <dcterms:created xsi:type="dcterms:W3CDTF">2013-03-23T17:06:10Z</dcterms:created>
  <dcterms:modified xsi:type="dcterms:W3CDTF">2024-02-04T16:57:46Z</dcterms:modified>
</cp:coreProperties>
</file>